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3"/>
  </p:notesMasterIdLst>
  <p:sldIdLst>
    <p:sldId id="256" r:id="rId2"/>
    <p:sldId id="257" r:id="rId3"/>
    <p:sldId id="258" r:id="rId4"/>
    <p:sldId id="259" r:id="rId5"/>
    <p:sldId id="261" r:id="rId6"/>
    <p:sldId id="262" r:id="rId7"/>
    <p:sldId id="263" r:id="rId8"/>
    <p:sldId id="264" r:id="rId9"/>
    <p:sldId id="269" r:id="rId10"/>
    <p:sldId id="265" r:id="rId11"/>
    <p:sldId id="266" r:id="rId12"/>
    <p:sldId id="267" r:id="rId13"/>
    <p:sldId id="271" r:id="rId14"/>
    <p:sldId id="272" r:id="rId15"/>
    <p:sldId id="273" r:id="rId16"/>
    <p:sldId id="274" r:id="rId17"/>
    <p:sldId id="276" r:id="rId18"/>
    <p:sldId id="275" r:id="rId19"/>
    <p:sldId id="277" r:id="rId20"/>
    <p:sldId id="278" r:id="rId21"/>
    <p:sldId id="279" r:id="rId22"/>
    <p:sldId id="280" r:id="rId23"/>
    <p:sldId id="281" r:id="rId24"/>
    <p:sldId id="282" r:id="rId25"/>
    <p:sldId id="283" r:id="rId26"/>
    <p:sldId id="288" r:id="rId27"/>
    <p:sldId id="290" r:id="rId28"/>
    <p:sldId id="291" r:id="rId29"/>
    <p:sldId id="300" r:id="rId30"/>
    <p:sldId id="301" r:id="rId31"/>
    <p:sldId id="302" r:id="rId32"/>
    <p:sldId id="303" r:id="rId33"/>
    <p:sldId id="304" r:id="rId34"/>
    <p:sldId id="305" r:id="rId35"/>
    <p:sldId id="306" r:id="rId36"/>
    <p:sldId id="307" r:id="rId37"/>
    <p:sldId id="308" r:id="rId38"/>
    <p:sldId id="309" r:id="rId39"/>
    <p:sldId id="310" r:id="rId40"/>
    <p:sldId id="311" r:id="rId41"/>
    <p:sldId id="312" r:id="rId42"/>
    <p:sldId id="313"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9" r:id="rId57"/>
    <p:sldId id="330" r:id="rId58"/>
    <p:sldId id="331" r:id="rId59"/>
    <p:sldId id="332" r:id="rId60"/>
    <p:sldId id="333" r:id="rId61"/>
    <p:sldId id="334" r:id="rId62"/>
    <p:sldId id="335" r:id="rId63"/>
    <p:sldId id="336" r:id="rId64"/>
    <p:sldId id="337" r:id="rId65"/>
    <p:sldId id="338" r:id="rId66"/>
    <p:sldId id="339" r:id="rId67"/>
    <p:sldId id="340" r:id="rId68"/>
    <p:sldId id="328" r:id="rId69"/>
    <p:sldId id="348" r:id="rId70"/>
    <p:sldId id="349" r:id="rId71"/>
    <p:sldId id="350" r:id="rId72"/>
    <p:sldId id="351" r:id="rId73"/>
    <p:sldId id="341" r:id="rId74"/>
    <p:sldId id="342" r:id="rId75"/>
    <p:sldId id="343" r:id="rId76"/>
    <p:sldId id="344" r:id="rId77"/>
    <p:sldId id="345" r:id="rId78"/>
    <p:sldId id="346" r:id="rId79"/>
    <p:sldId id="347" r:id="rId80"/>
    <p:sldId id="352" r:id="rId81"/>
    <p:sldId id="353" r:id="rId82"/>
  </p:sldIdLst>
  <p:sldSz cx="12192000" cy="6858000"/>
  <p:notesSz cx="6858000" cy="9144000"/>
  <p:defaultTextStyle>
    <a:defPPr>
      <a:defRPr lang="en-US"/>
    </a:defPPr>
    <a:lvl1pPr marL="0" algn="l" defTabSz="914358" rtl="0" eaLnBrk="1" latinLnBrk="0" hangingPunct="1">
      <a:defRPr sz="1800" kern="1200">
        <a:solidFill>
          <a:schemeClr val="tx1"/>
        </a:solidFill>
        <a:latin typeface="+mn-lt"/>
        <a:ea typeface="+mn-ea"/>
        <a:cs typeface="+mn-cs"/>
      </a:defRPr>
    </a:lvl1pPr>
    <a:lvl2pPr marL="457179" algn="l" defTabSz="914358" rtl="0" eaLnBrk="1" latinLnBrk="0" hangingPunct="1">
      <a:defRPr sz="1800" kern="1200">
        <a:solidFill>
          <a:schemeClr val="tx1"/>
        </a:solidFill>
        <a:latin typeface="+mn-lt"/>
        <a:ea typeface="+mn-ea"/>
        <a:cs typeface="+mn-cs"/>
      </a:defRPr>
    </a:lvl2pPr>
    <a:lvl3pPr marL="914358" algn="l" defTabSz="914358" rtl="0" eaLnBrk="1" latinLnBrk="0" hangingPunct="1">
      <a:defRPr sz="1800" kern="1200">
        <a:solidFill>
          <a:schemeClr val="tx1"/>
        </a:solidFill>
        <a:latin typeface="+mn-lt"/>
        <a:ea typeface="+mn-ea"/>
        <a:cs typeface="+mn-cs"/>
      </a:defRPr>
    </a:lvl3pPr>
    <a:lvl4pPr marL="1371537" algn="l" defTabSz="914358" rtl="0" eaLnBrk="1" latinLnBrk="0" hangingPunct="1">
      <a:defRPr sz="1800" kern="1200">
        <a:solidFill>
          <a:schemeClr val="tx1"/>
        </a:solidFill>
        <a:latin typeface="+mn-lt"/>
        <a:ea typeface="+mn-ea"/>
        <a:cs typeface="+mn-cs"/>
      </a:defRPr>
    </a:lvl4pPr>
    <a:lvl5pPr marL="1828715" algn="l" defTabSz="914358" rtl="0" eaLnBrk="1" latinLnBrk="0" hangingPunct="1">
      <a:defRPr sz="1800" kern="1200">
        <a:solidFill>
          <a:schemeClr val="tx1"/>
        </a:solidFill>
        <a:latin typeface="+mn-lt"/>
        <a:ea typeface="+mn-ea"/>
        <a:cs typeface="+mn-cs"/>
      </a:defRPr>
    </a:lvl5pPr>
    <a:lvl6pPr marL="2285895" algn="l" defTabSz="914358" rtl="0" eaLnBrk="1" latinLnBrk="0" hangingPunct="1">
      <a:defRPr sz="1800" kern="1200">
        <a:solidFill>
          <a:schemeClr val="tx1"/>
        </a:solidFill>
        <a:latin typeface="+mn-lt"/>
        <a:ea typeface="+mn-ea"/>
        <a:cs typeface="+mn-cs"/>
      </a:defRPr>
    </a:lvl6pPr>
    <a:lvl7pPr marL="2743073" algn="l" defTabSz="914358" rtl="0" eaLnBrk="1" latinLnBrk="0" hangingPunct="1">
      <a:defRPr sz="1800" kern="1200">
        <a:solidFill>
          <a:schemeClr val="tx1"/>
        </a:solidFill>
        <a:latin typeface="+mn-lt"/>
        <a:ea typeface="+mn-ea"/>
        <a:cs typeface="+mn-cs"/>
      </a:defRPr>
    </a:lvl7pPr>
    <a:lvl8pPr marL="3200253" algn="l" defTabSz="914358" rtl="0" eaLnBrk="1" latinLnBrk="0" hangingPunct="1">
      <a:defRPr sz="1800" kern="1200">
        <a:solidFill>
          <a:schemeClr val="tx1"/>
        </a:solidFill>
        <a:latin typeface="+mn-lt"/>
        <a:ea typeface="+mn-ea"/>
        <a:cs typeface="+mn-cs"/>
      </a:defRPr>
    </a:lvl8pPr>
    <a:lvl9pPr marL="3657432" algn="l" defTabSz="91435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82C78"/>
    <a:srgbClr val="1125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0827DF-0022-4F6D-B813-31562933286F}" v="2" dt="2024-05-22T18:44:05.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72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Sheet1!$B$1</c:f>
              <c:strCache>
                <c:ptCount val="1"/>
                <c:pt idx="0">
                  <c:v>Series 1</c:v>
                </c:pt>
              </c:strCache>
            </c:strRef>
          </c:tx>
          <c:invertIfNegative val="0"/>
          <c:cat>
            <c:strRef>
              <c:f>Sheet1!$A$2:$A$5</c:f>
              <c:strCache>
                <c:ptCount val="3"/>
                <c:pt idx="0">
                  <c:v>1990 - 2000</c:v>
                </c:pt>
                <c:pt idx="1">
                  <c:v>2001 - 2010</c:v>
                </c:pt>
                <c:pt idx="2">
                  <c:v>2011 - 2020</c:v>
                </c:pt>
              </c:strCache>
            </c:strRef>
          </c:cat>
          <c:val>
            <c:numRef>
              <c:f>Sheet1!$B$2:$B$5</c:f>
              <c:numCache>
                <c:formatCode>General</c:formatCode>
                <c:ptCount val="4"/>
                <c:pt idx="1">
                  <c:v>2.5</c:v>
                </c:pt>
                <c:pt idx="2">
                  <c:v>4.5</c:v>
                </c:pt>
              </c:numCache>
            </c:numRef>
          </c:val>
          <c:extLst>
            <c:ext xmlns:c16="http://schemas.microsoft.com/office/drawing/2014/chart" uri="{C3380CC4-5D6E-409C-BE32-E72D297353CC}">
              <c16:uniqueId val="{00000000-20D5-404A-8893-7A27FA77DA7E}"/>
            </c:ext>
          </c:extLst>
        </c:ser>
        <c:ser>
          <c:idx val="1"/>
          <c:order val="1"/>
          <c:tx>
            <c:strRef>
              <c:f>Sheet1!$C$1</c:f>
              <c:strCache>
                <c:ptCount val="1"/>
                <c:pt idx="0">
                  <c:v>Series 2</c:v>
                </c:pt>
              </c:strCache>
            </c:strRef>
          </c:tx>
          <c:invertIfNegative val="0"/>
          <c:cat>
            <c:strRef>
              <c:f>Sheet1!$A$2:$A$5</c:f>
              <c:strCache>
                <c:ptCount val="3"/>
                <c:pt idx="0">
                  <c:v>1990 - 2000</c:v>
                </c:pt>
                <c:pt idx="1">
                  <c:v>2001 - 2010</c:v>
                </c:pt>
                <c:pt idx="2">
                  <c:v>2011 - 2020</c:v>
                </c:pt>
              </c:strCache>
            </c:strRef>
          </c:cat>
          <c:val>
            <c:numRef>
              <c:f>Sheet1!$C$2:$C$5</c:f>
              <c:numCache>
                <c:formatCode>General</c:formatCode>
                <c:ptCount val="4"/>
                <c:pt idx="0">
                  <c:v>2.4</c:v>
                </c:pt>
                <c:pt idx="1">
                  <c:v>4.4000000000000004</c:v>
                </c:pt>
                <c:pt idx="2">
                  <c:v>2.8</c:v>
                </c:pt>
              </c:numCache>
            </c:numRef>
          </c:val>
          <c:extLst>
            <c:ext xmlns:c16="http://schemas.microsoft.com/office/drawing/2014/chart" uri="{C3380CC4-5D6E-409C-BE32-E72D297353CC}">
              <c16:uniqueId val="{00000001-20D5-404A-8893-7A27FA77DA7E}"/>
            </c:ext>
          </c:extLst>
        </c:ser>
        <c:ser>
          <c:idx val="2"/>
          <c:order val="2"/>
          <c:tx>
            <c:strRef>
              <c:f>Sheet1!$D$1</c:f>
              <c:strCache>
                <c:ptCount val="1"/>
                <c:pt idx="0">
                  <c:v>Series 3</c:v>
                </c:pt>
              </c:strCache>
            </c:strRef>
          </c:tx>
          <c:invertIfNegative val="0"/>
          <c:cat>
            <c:strRef>
              <c:f>Sheet1!$A$2:$A$5</c:f>
              <c:strCache>
                <c:ptCount val="3"/>
                <c:pt idx="0">
                  <c:v>1990 - 2000</c:v>
                </c:pt>
                <c:pt idx="1">
                  <c:v>2001 - 2010</c:v>
                </c:pt>
                <c:pt idx="2">
                  <c:v>2011 - 2020</c:v>
                </c:pt>
              </c:strCache>
            </c:strRef>
          </c:cat>
          <c:val>
            <c:numRef>
              <c:f>Sheet1!$D$2:$D$5</c:f>
              <c:numCache>
                <c:formatCode>General</c:formatCode>
                <c:ptCount val="4"/>
                <c:pt idx="0">
                  <c:v>2</c:v>
                </c:pt>
                <c:pt idx="1">
                  <c:v>2</c:v>
                </c:pt>
                <c:pt idx="2">
                  <c:v>5</c:v>
                </c:pt>
              </c:numCache>
            </c:numRef>
          </c:val>
          <c:extLst>
            <c:ext xmlns:c16="http://schemas.microsoft.com/office/drawing/2014/chart" uri="{C3380CC4-5D6E-409C-BE32-E72D297353CC}">
              <c16:uniqueId val="{00000002-20D5-404A-8893-7A27FA77DA7E}"/>
            </c:ext>
          </c:extLst>
        </c:ser>
        <c:dLbls>
          <c:showLegendKey val="0"/>
          <c:showVal val="0"/>
          <c:showCatName val="0"/>
          <c:showSerName val="0"/>
          <c:showPercent val="0"/>
          <c:showBubbleSize val="0"/>
        </c:dLbls>
        <c:gapWidth val="150"/>
        <c:shape val="pyramid"/>
        <c:axId val="143139968"/>
        <c:axId val="143141504"/>
        <c:axId val="0"/>
      </c:bar3DChart>
      <c:catAx>
        <c:axId val="143139968"/>
        <c:scaling>
          <c:orientation val="minMax"/>
        </c:scaling>
        <c:delete val="0"/>
        <c:axPos val="b"/>
        <c:numFmt formatCode="General" sourceLinked="0"/>
        <c:majorTickMark val="out"/>
        <c:minorTickMark val="none"/>
        <c:tickLblPos val="nextTo"/>
        <c:crossAx val="143141504"/>
        <c:crosses val="autoZero"/>
        <c:auto val="1"/>
        <c:lblAlgn val="ctr"/>
        <c:lblOffset val="100"/>
        <c:noMultiLvlLbl val="0"/>
      </c:catAx>
      <c:valAx>
        <c:axId val="143141504"/>
        <c:scaling>
          <c:orientation val="minMax"/>
        </c:scaling>
        <c:delete val="1"/>
        <c:axPos val="l"/>
        <c:majorGridlines/>
        <c:numFmt formatCode="General" sourceLinked="1"/>
        <c:majorTickMark val="out"/>
        <c:minorTickMark val="none"/>
        <c:tickLblPos val="nextTo"/>
        <c:crossAx val="143139968"/>
        <c:crosses val="autoZero"/>
        <c:crossBetween val="between"/>
      </c:valAx>
    </c:plotArea>
    <c:legend>
      <c:legendPos val="r"/>
      <c:overlay val="0"/>
    </c:legend>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ACC736-D6AE-4642-B070-E9852B867298}" type="datetimeFigureOut">
              <a:rPr lang="en-IN" smtClean="0"/>
              <a:t>22-05-2024</a:t>
            </a:fld>
            <a:endParaRPr lang="en-IN"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5BF338-2463-4B09-A599-F719614A1963}" type="slidenum">
              <a:rPr lang="en-IN" smtClean="0"/>
              <a:t>‹#›</a:t>
            </a:fld>
            <a:endParaRPr lang="en-IN" dirty="0"/>
          </a:p>
        </p:txBody>
      </p:sp>
    </p:spTree>
    <p:extLst>
      <p:ext uri="{BB962C8B-B14F-4D97-AF65-F5344CB8AC3E}">
        <p14:creationId xmlns:p14="http://schemas.microsoft.com/office/powerpoint/2010/main" val="3922409795"/>
      </p:ext>
    </p:extLst>
  </p:cSld>
  <p:clrMap bg1="lt1" tx1="dk1" bg2="lt2" tx2="dk2" accent1="accent1" accent2="accent2" accent3="accent3" accent4="accent4" accent5="accent5" accent6="accent6" hlink="hlink" folHlink="folHlink"/>
  <p:notesStyle>
    <a:lvl1pPr marL="0" algn="l" defTabSz="914358" rtl="0" eaLnBrk="1" latinLnBrk="0" hangingPunct="1">
      <a:defRPr sz="1200" kern="1200">
        <a:solidFill>
          <a:schemeClr val="tx1"/>
        </a:solidFill>
        <a:latin typeface="+mn-lt"/>
        <a:ea typeface="+mn-ea"/>
        <a:cs typeface="+mn-cs"/>
      </a:defRPr>
    </a:lvl1pPr>
    <a:lvl2pPr marL="457179" algn="l" defTabSz="914358" rtl="0" eaLnBrk="1" latinLnBrk="0" hangingPunct="1">
      <a:defRPr sz="1200" kern="1200">
        <a:solidFill>
          <a:schemeClr val="tx1"/>
        </a:solidFill>
        <a:latin typeface="+mn-lt"/>
        <a:ea typeface="+mn-ea"/>
        <a:cs typeface="+mn-cs"/>
      </a:defRPr>
    </a:lvl2pPr>
    <a:lvl3pPr marL="914358" algn="l" defTabSz="914358" rtl="0" eaLnBrk="1" latinLnBrk="0" hangingPunct="1">
      <a:defRPr sz="1200" kern="1200">
        <a:solidFill>
          <a:schemeClr val="tx1"/>
        </a:solidFill>
        <a:latin typeface="+mn-lt"/>
        <a:ea typeface="+mn-ea"/>
        <a:cs typeface="+mn-cs"/>
      </a:defRPr>
    </a:lvl3pPr>
    <a:lvl4pPr marL="1371537" algn="l" defTabSz="914358" rtl="0" eaLnBrk="1" latinLnBrk="0" hangingPunct="1">
      <a:defRPr sz="1200" kern="1200">
        <a:solidFill>
          <a:schemeClr val="tx1"/>
        </a:solidFill>
        <a:latin typeface="+mn-lt"/>
        <a:ea typeface="+mn-ea"/>
        <a:cs typeface="+mn-cs"/>
      </a:defRPr>
    </a:lvl4pPr>
    <a:lvl5pPr marL="1828715" algn="l" defTabSz="914358" rtl="0" eaLnBrk="1" latinLnBrk="0" hangingPunct="1">
      <a:defRPr sz="1200" kern="1200">
        <a:solidFill>
          <a:schemeClr val="tx1"/>
        </a:solidFill>
        <a:latin typeface="+mn-lt"/>
        <a:ea typeface="+mn-ea"/>
        <a:cs typeface="+mn-cs"/>
      </a:defRPr>
    </a:lvl5pPr>
    <a:lvl6pPr marL="2285895" algn="l" defTabSz="914358" rtl="0" eaLnBrk="1" latinLnBrk="0" hangingPunct="1">
      <a:defRPr sz="1200" kern="1200">
        <a:solidFill>
          <a:schemeClr val="tx1"/>
        </a:solidFill>
        <a:latin typeface="+mn-lt"/>
        <a:ea typeface="+mn-ea"/>
        <a:cs typeface="+mn-cs"/>
      </a:defRPr>
    </a:lvl6pPr>
    <a:lvl7pPr marL="2743073" algn="l" defTabSz="914358" rtl="0" eaLnBrk="1" latinLnBrk="0" hangingPunct="1">
      <a:defRPr sz="1200" kern="1200">
        <a:solidFill>
          <a:schemeClr val="tx1"/>
        </a:solidFill>
        <a:latin typeface="+mn-lt"/>
        <a:ea typeface="+mn-ea"/>
        <a:cs typeface="+mn-cs"/>
      </a:defRPr>
    </a:lvl7pPr>
    <a:lvl8pPr marL="3200253" algn="l" defTabSz="914358" rtl="0" eaLnBrk="1" latinLnBrk="0" hangingPunct="1">
      <a:defRPr sz="1200" kern="1200">
        <a:solidFill>
          <a:schemeClr val="tx1"/>
        </a:solidFill>
        <a:latin typeface="+mn-lt"/>
        <a:ea typeface="+mn-ea"/>
        <a:cs typeface="+mn-cs"/>
      </a:defRPr>
    </a:lvl8pPr>
    <a:lvl9pPr marL="3657432" algn="l" defTabSz="914358"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34"/>
            <a:ext cx="10363201" cy="1470025"/>
          </a:xfrm>
        </p:spPr>
        <p:txBody>
          <a:bodyPr/>
          <a:lstStyle/>
          <a:p>
            <a:r>
              <a:rPr lang="en-US"/>
              <a:t>Click to edit Master title style</a:t>
            </a:r>
            <a:endParaRPr lang="en-IN"/>
          </a:p>
        </p:txBody>
      </p:sp>
      <p:sp>
        <p:nvSpPr>
          <p:cNvPr id="3" name="Subtitle 2"/>
          <p:cNvSpPr>
            <a:spLocks noGrp="1"/>
          </p:cNvSpPr>
          <p:nvPr>
            <p:ph type="subTitle" idx="1"/>
          </p:nvPr>
        </p:nvSpPr>
        <p:spPr>
          <a:xfrm>
            <a:off x="1828802" y="3886201"/>
            <a:ext cx="8534400" cy="1752600"/>
          </a:xfrm>
        </p:spPr>
        <p:txBody>
          <a:bodyPr/>
          <a:lstStyle>
            <a:lvl1pPr marL="0" indent="0" algn="ctr">
              <a:buNone/>
              <a:defRPr>
                <a:solidFill>
                  <a:schemeClr val="tx1">
                    <a:tint val="75000"/>
                  </a:schemeClr>
                </a:solidFill>
              </a:defRPr>
            </a:lvl1pPr>
            <a:lvl2pPr marL="457179" indent="0" algn="ctr">
              <a:buNone/>
              <a:defRPr>
                <a:solidFill>
                  <a:schemeClr val="tx1">
                    <a:tint val="75000"/>
                  </a:schemeClr>
                </a:solidFill>
              </a:defRPr>
            </a:lvl2pPr>
            <a:lvl3pPr marL="914358" indent="0" algn="ctr">
              <a:buNone/>
              <a:defRPr>
                <a:solidFill>
                  <a:schemeClr val="tx1">
                    <a:tint val="75000"/>
                  </a:schemeClr>
                </a:solidFill>
              </a:defRPr>
            </a:lvl3pPr>
            <a:lvl4pPr marL="1371537" indent="0" algn="ctr">
              <a:buNone/>
              <a:defRPr>
                <a:solidFill>
                  <a:schemeClr val="tx1">
                    <a:tint val="75000"/>
                  </a:schemeClr>
                </a:solidFill>
              </a:defRPr>
            </a:lvl4pPr>
            <a:lvl5pPr marL="1828715" indent="0" algn="ctr">
              <a:buNone/>
              <a:defRPr>
                <a:solidFill>
                  <a:schemeClr val="tx1">
                    <a:tint val="75000"/>
                  </a:schemeClr>
                </a:solidFill>
              </a:defRPr>
            </a:lvl5pPr>
            <a:lvl6pPr marL="2285895" indent="0" algn="ctr">
              <a:buNone/>
              <a:defRPr>
                <a:solidFill>
                  <a:schemeClr val="tx1">
                    <a:tint val="75000"/>
                  </a:schemeClr>
                </a:solidFill>
              </a:defRPr>
            </a:lvl6pPr>
            <a:lvl7pPr marL="2743073" indent="0" algn="ctr">
              <a:buNone/>
              <a:defRPr>
                <a:solidFill>
                  <a:schemeClr val="tx1">
                    <a:tint val="75000"/>
                  </a:schemeClr>
                </a:solidFill>
              </a:defRPr>
            </a:lvl7pPr>
            <a:lvl8pPr marL="3200253" indent="0" algn="ctr">
              <a:buNone/>
              <a:defRPr>
                <a:solidFill>
                  <a:schemeClr val="tx1">
                    <a:tint val="75000"/>
                  </a:schemeClr>
                </a:solidFill>
              </a:defRPr>
            </a:lvl8pPr>
            <a:lvl9pPr marL="3657432"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5" name="Footer Placeholder 4"/>
          <p:cNvSpPr>
            <a:spLocks noGrp="1"/>
          </p:cNvSpPr>
          <p:nvPr>
            <p:ph type="ftr" sz="quarter" idx="11"/>
          </p:nvPr>
        </p:nvSpPr>
        <p:spPr/>
        <p:txBody>
          <a:bodyPr/>
          <a:lstStyle/>
          <a:p>
            <a:r>
              <a:rPr lang="en-US" dirty="0"/>
              <a:t>References:-Brief History of Quantum Cryptography :A Personal Perspective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181349482"/>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5" name="Footer Placeholder 4"/>
          <p:cNvSpPr>
            <a:spLocks noGrp="1"/>
          </p:cNvSpPr>
          <p:nvPr>
            <p:ph type="ftr" sz="quarter" idx="11"/>
          </p:nvPr>
        </p:nvSpPr>
        <p:spPr/>
        <p:txBody>
          <a:bodyPr/>
          <a:lstStyle/>
          <a:p>
            <a:r>
              <a:rPr lang="en-US" dirty="0"/>
              <a:t>References:-Brief History of Quantum Cryptography :A Personal Perspective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17409642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785600" y="274644"/>
            <a:ext cx="36576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12804" y="274644"/>
            <a:ext cx="107696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5" name="Footer Placeholder 4"/>
          <p:cNvSpPr>
            <a:spLocks noGrp="1"/>
          </p:cNvSpPr>
          <p:nvPr>
            <p:ph type="ftr" sz="quarter" idx="11"/>
          </p:nvPr>
        </p:nvSpPr>
        <p:spPr/>
        <p:txBody>
          <a:bodyPr/>
          <a:lstStyle/>
          <a:p>
            <a:r>
              <a:rPr lang="en-US" dirty="0"/>
              <a:t>References:-Brief History of Quantum Cryptography :A Personal Perspective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1545361709"/>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5" name="Footer Placeholder 4"/>
          <p:cNvSpPr>
            <a:spLocks noGrp="1"/>
          </p:cNvSpPr>
          <p:nvPr>
            <p:ph type="ftr" sz="quarter" idx="11"/>
          </p:nvPr>
        </p:nvSpPr>
        <p:spPr/>
        <p:txBody>
          <a:bodyPr/>
          <a:lstStyle/>
          <a:p>
            <a:r>
              <a:rPr lang="en-US" dirty="0"/>
              <a:t>References:-Brief History of Quantum Cryptography :A Personal Perspective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6338588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4406910"/>
            <a:ext cx="10363201"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963085" y="2906716"/>
            <a:ext cx="10363201" cy="1500187"/>
          </a:xfrm>
        </p:spPr>
        <p:txBody>
          <a:bodyPr anchor="b"/>
          <a:lstStyle>
            <a:lvl1pPr marL="0" indent="0">
              <a:buNone/>
              <a:defRPr sz="2000">
                <a:solidFill>
                  <a:schemeClr val="tx1">
                    <a:tint val="75000"/>
                  </a:schemeClr>
                </a:solidFill>
              </a:defRPr>
            </a:lvl1pPr>
            <a:lvl2pPr marL="457179" indent="0">
              <a:buNone/>
              <a:defRPr sz="1800">
                <a:solidFill>
                  <a:schemeClr val="tx1">
                    <a:tint val="75000"/>
                  </a:schemeClr>
                </a:solidFill>
              </a:defRPr>
            </a:lvl2pPr>
            <a:lvl3pPr marL="914358" indent="0">
              <a:buNone/>
              <a:defRPr sz="1600">
                <a:solidFill>
                  <a:schemeClr val="tx1">
                    <a:tint val="75000"/>
                  </a:schemeClr>
                </a:solidFill>
              </a:defRPr>
            </a:lvl3pPr>
            <a:lvl4pPr marL="1371537" indent="0">
              <a:buNone/>
              <a:defRPr sz="1400">
                <a:solidFill>
                  <a:schemeClr val="tx1">
                    <a:tint val="75000"/>
                  </a:schemeClr>
                </a:solidFill>
              </a:defRPr>
            </a:lvl4pPr>
            <a:lvl5pPr marL="1828715" indent="0">
              <a:buNone/>
              <a:defRPr sz="1400">
                <a:solidFill>
                  <a:schemeClr val="tx1">
                    <a:tint val="75000"/>
                  </a:schemeClr>
                </a:solidFill>
              </a:defRPr>
            </a:lvl5pPr>
            <a:lvl6pPr marL="2285895" indent="0">
              <a:buNone/>
              <a:defRPr sz="1400">
                <a:solidFill>
                  <a:schemeClr val="tx1">
                    <a:tint val="75000"/>
                  </a:schemeClr>
                </a:solidFill>
              </a:defRPr>
            </a:lvl6pPr>
            <a:lvl7pPr marL="2743073" indent="0">
              <a:buNone/>
              <a:defRPr sz="1400">
                <a:solidFill>
                  <a:schemeClr val="tx1">
                    <a:tint val="75000"/>
                  </a:schemeClr>
                </a:solidFill>
              </a:defRPr>
            </a:lvl7pPr>
            <a:lvl8pPr marL="3200253" indent="0">
              <a:buNone/>
              <a:defRPr sz="1400">
                <a:solidFill>
                  <a:schemeClr val="tx1">
                    <a:tint val="75000"/>
                  </a:schemeClr>
                </a:solidFill>
              </a:defRPr>
            </a:lvl8pPr>
            <a:lvl9pPr marL="365743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5" name="Footer Placeholder 4"/>
          <p:cNvSpPr>
            <a:spLocks noGrp="1"/>
          </p:cNvSpPr>
          <p:nvPr>
            <p:ph type="ftr" sz="quarter" idx="11"/>
          </p:nvPr>
        </p:nvSpPr>
        <p:spPr/>
        <p:txBody>
          <a:bodyPr/>
          <a:lstStyle/>
          <a:p>
            <a:r>
              <a:rPr lang="en-US" dirty="0"/>
              <a:t>References:-Brief History of Quantum Cryptography :A Personal Perspective</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88934367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12802" y="1600207"/>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8229601" y="1600207"/>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6" name="Footer Placeholder 5"/>
          <p:cNvSpPr>
            <a:spLocks noGrp="1"/>
          </p:cNvSpPr>
          <p:nvPr>
            <p:ph type="ftr" sz="quarter" idx="11"/>
          </p:nvPr>
        </p:nvSpPr>
        <p:spPr/>
        <p:txBody>
          <a:bodyPr/>
          <a:lstStyle/>
          <a:p>
            <a:r>
              <a:rPr lang="en-US" dirty="0"/>
              <a:t>References:-Brief History of Quantum Cryptography :A Personal Perspective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22372700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4639"/>
            <a:ext cx="10972800" cy="1143000"/>
          </a:xfrm>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609602" y="1535115"/>
            <a:ext cx="5386917" cy="639762"/>
          </a:xfrm>
        </p:spPr>
        <p:txBody>
          <a:bodyPr anchor="b"/>
          <a:lstStyle>
            <a:lvl1pPr marL="0" indent="0">
              <a:buNone/>
              <a:defRPr sz="2400" b="1"/>
            </a:lvl1pPr>
            <a:lvl2pPr marL="457179" indent="0">
              <a:buNone/>
              <a:defRPr sz="2000" b="1"/>
            </a:lvl2pPr>
            <a:lvl3pPr marL="914358" indent="0">
              <a:buNone/>
              <a:defRPr sz="1800" b="1"/>
            </a:lvl3pPr>
            <a:lvl4pPr marL="1371537" indent="0">
              <a:buNone/>
              <a:defRPr sz="1600" b="1"/>
            </a:lvl4pPr>
            <a:lvl5pPr marL="1828715" indent="0">
              <a:buNone/>
              <a:defRPr sz="1600" b="1"/>
            </a:lvl5pPr>
            <a:lvl6pPr marL="2285895" indent="0">
              <a:buNone/>
              <a:defRPr sz="1600" b="1"/>
            </a:lvl6pPr>
            <a:lvl7pPr marL="2743073" indent="0">
              <a:buNone/>
              <a:defRPr sz="1600" b="1"/>
            </a:lvl7pPr>
            <a:lvl8pPr marL="3200253" indent="0">
              <a:buNone/>
              <a:defRPr sz="1600" b="1"/>
            </a:lvl8pPr>
            <a:lvl9pPr marL="3657432"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2" y="2174876"/>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93373" y="1535115"/>
            <a:ext cx="5389033" cy="639762"/>
          </a:xfrm>
        </p:spPr>
        <p:txBody>
          <a:bodyPr anchor="b"/>
          <a:lstStyle>
            <a:lvl1pPr marL="0" indent="0">
              <a:buNone/>
              <a:defRPr sz="2400" b="1"/>
            </a:lvl1pPr>
            <a:lvl2pPr marL="457179" indent="0">
              <a:buNone/>
              <a:defRPr sz="2000" b="1"/>
            </a:lvl2pPr>
            <a:lvl3pPr marL="914358" indent="0">
              <a:buNone/>
              <a:defRPr sz="1800" b="1"/>
            </a:lvl3pPr>
            <a:lvl4pPr marL="1371537" indent="0">
              <a:buNone/>
              <a:defRPr sz="1600" b="1"/>
            </a:lvl4pPr>
            <a:lvl5pPr marL="1828715" indent="0">
              <a:buNone/>
              <a:defRPr sz="1600" b="1"/>
            </a:lvl5pPr>
            <a:lvl6pPr marL="2285895" indent="0">
              <a:buNone/>
              <a:defRPr sz="1600" b="1"/>
            </a:lvl6pPr>
            <a:lvl7pPr marL="2743073" indent="0">
              <a:buNone/>
              <a:defRPr sz="1600" b="1"/>
            </a:lvl7pPr>
            <a:lvl8pPr marL="3200253" indent="0">
              <a:buNone/>
              <a:defRPr sz="1600" b="1"/>
            </a:lvl8pPr>
            <a:lvl9pPr marL="3657432"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3" y="2174876"/>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8" name="Footer Placeholder 7"/>
          <p:cNvSpPr>
            <a:spLocks noGrp="1"/>
          </p:cNvSpPr>
          <p:nvPr>
            <p:ph type="ftr" sz="quarter" idx="11"/>
          </p:nvPr>
        </p:nvSpPr>
        <p:spPr/>
        <p:txBody>
          <a:bodyPr/>
          <a:lstStyle/>
          <a:p>
            <a:r>
              <a:rPr lang="en-US" dirty="0"/>
              <a:t>References:-Brief History of Quantum Cryptography :A Personal Perspective</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0799214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4" name="Footer Placeholder 3"/>
          <p:cNvSpPr>
            <a:spLocks noGrp="1"/>
          </p:cNvSpPr>
          <p:nvPr>
            <p:ph type="ftr" sz="quarter" idx="11"/>
          </p:nvPr>
        </p:nvSpPr>
        <p:spPr/>
        <p:txBody>
          <a:bodyPr/>
          <a:lstStyle/>
          <a:p>
            <a:r>
              <a:rPr lang="en-US" dirty="0"/>
              <a:t>References:-Brief History of Quantum Cryptography :A Personal Perspective</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60550276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3" name="Footer Placeholder 2"/>
          <p:cNvSpPr>
            <a:spLocks noGrp="1"/>
          </p:cNvSpPr>
          <p:nvPr>
            <p:ph type="ftr" sz="quarter" idx="11"/>
          </p:nvPr>
        </p:nvSpPr>
        <p:spPr/>
        <p:txBody>
          <a:bodyPr/>
          <a:lstStyle/>
          <a:p>
            <a:r>
              <a:rPr lang="en-US" dirty="0"/>
              <a:t>References:-Brief History of Quantum Cryptography :A Personal Perspective</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294307125"/>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6"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4766739" y="273058"/>
            <a:ext cx="681566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609603" y="1435108"/>
            <a:ext cx="4011086" cy="4691063"/>
          </a:xfrm>
        </p:spPr>
        <p:txBody>
          <a:bodyPr/>
          <a:lstStyle>
            <a:lvl1pPr marL="0" indent="0">
              <a:buNone/>
              <a:defRPr sz="1400"/>
            </a:lvl1pPr>
            <a:lvl2pPr marL="457179" indent="0">
              <a:buNone/>
              <a:defRPr sz="1200"/>
            </a:lvl2pPr>
            <a:lvl3pPr marL="914358" indent="0">
              <a:buNone/>
              <a:defRPr sz="1000"/>
            </a:lvl3pPr>
            <a:lvl4pPr marL="1371537" indent="0">
              <a:buNone/>
              <a:defRPr sz="900"/>
            </a:lvl4pPr>
            <a:lvl5pPr marL="1828715" indent="0">
              <a:buNone/>
              <a:defRPr sz="900"/>
            </a:lvl5pPr>
            <a:lvl6pPr marL="2285895" indent="0">
              <a:buNone/>
              <a:defRPr sz="900"/>
            </a:lvl6pPr>
            <a:lvl7pPr marL="2743073" indent="0">
              <a:buNone/>
              <a:defRPr sz="900"/>
            </a:lvl7pPr>
            <a:lvl8pPr marL="3200253" indent="0">
              <a:buNone/>
              <a:defRPr sz="900"/>
            </a:lvl8pPr>
            <a:lvl9pPr marL="365743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6" name="Footer Placeholder 5"/>
          <p:cNvSpPr>
            <a:spLocks noGrp="1"/>
          </p:cNvSpPr>
          <p:nvPr>
            <p:ph type="ftr" sz="quarter" idx="11"/>
          </p:nvPr>
        </p:nvSpPr>
        <p:spPr/>
        <p:txBody>
          <a:bodyPr/>
          <a:lstStyle/>
          <a:p>
            <a:r>
              <a:rPr lang="en-US" dirty="0"/>
              <a:t>References:-Brief History of Quantum Cryptography :A Personal Perspective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3157354902"/>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0"/>
            <a:ext cx="73152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2389718" y="612776"/>
            <a:ext cx="7315200" cy="4114800"/>
          </a:xfrm>
        </p:spPr>
        <p:txBody>
          <a:bodyPr/>
          <a:lstStyle>
            <a:lvl1pPr marL="0" indent="0">
              <a:buNone/>
              <a:defRPr sz="3200"/>
            </a:lvl1pPr>
            <a:lvl2pPr marL="457179" indent="0">
              <a:buNone/>
              <a:defRPr sz="2800"/>
            </a:lvl2pPr>
            <a:lvl3pPr marL="914358" indent="0">
              <a:buNone/>
              <a:defRPr sz="2400"/>
            </a:lvl3pPr>
            <a:lvl4pPr marL="1371537" indent="0">
              <a:buNone/>
              <a:defRPr sz="2000"/>
            </a:lvl4pPr>
            <a:lvl5pPr marL="1828715" indent="0">
              <a:buNone/>
              <a:defRPr sz="2000"/>
            </a:lvl5pPr>
            <a:lvl6pPr marL="2285895" indent="0">
              <a:buNone/>
              <a:defRPr sz="2000"/>
            </a:lvl6pPr>
            <a:lvl7pPr marL="2743073" indent="0">
              <a:buNone/>
              <a:defRPr sz="2000"/>
            </a:lvl7pPr>
            <a:lvl8pPr marL="3200253" indent="0">
              <a:buNone/>
              <a:defRPr sz="2000"/>
            </a:lvl8pPr>
            <a:lvl9pPr marL="3657432" indent="0">
              <a:buNone/>
              <a:defRPr sz="2000"/>
            </a:lvl9pPr>
          </a:lstStyle>
          <a:p>
            <a:endParaRPr lang="en-IN" dirty="0"/>
          </a:p>
        </p:txBody>
      </p:sp>
      <p:sp>
        <p:nvSpPr>
          <p:cNvPr id="4" name="Text Placeholder 3"/>
          <p:cNvSpPr>
            <a:spLocks noGrp="1"/>
          </p:cNvSpPr>
          <p:nvPr>
            <p:ph type="body" sz="half" idx="2"/>
          </p:nvPr>
        </p:nvSpPr>
        <p:spPr>
          <a:xfrm>
            <a:off x="2389718" y="5367339"/>
            <a:ext cx="7315200" cy="804862"/>
          </a:xfrm>
        </p:spPr>
        <p:txBody>
          <a:bodyPr/>
          <a:lstStyle>
            <a:lvl1pPr marL="0" indent="0">
              <a:buNone/>
              <a:defRPr sz="1400"/>
            </a:lvl1pPr>
            <a:lvl2pPr marL="457179" indent="0">
              <a:buNone/>
              <a:defRPr sz="1200"/>
            </a:lvl2pPr>
            <a:lvl3pPr marL="914358" indent="0">
              <a:buNone/>
              <a:defRPr sz="1000"/>
            </a:lvl3pPr>
            <a:lvl4pPr marL="1371537" indent="0">
              <a:buNone/>
              <a:defRPr sz="900"/>
            </a:lvl4pPr>
            <a:lvl5pPr marL="1828715" indent="0">
              <a:buNone/>
              <a:defRPr sz="900"/>
            </a:lvl5pPr>
            <a:lvl6pPr marL="2285895" indent="0">
              <a:buNone/>
              <a:defRPr sz="900"/>
            </a:lvl6pPr>
            <a:lvl7pPr marL="2743073" indent="0">
              <a:buNone/>
              <a:defRPr sz="900"/>
            </a:lvl7pPr>
            <a:lvl8pPr marL="3200253" indent="0">
              <a:buNone/>
              <a:defRPr sz="900"/>
            </a:lvl8pPr>
            <a:lvl9pPr marL="3657432"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5/22/2024</a:t>
            </a:fld>
            <a:endParaRPr lang="en-US" dirty="0"/>
          </a:p>
        </p:txBody>
      </p:sp>
      <p:sp>
        <p:nvSpPr>
          <p:cNvPr id="6" name="Footer Placeholder 5"/>
          <p:cNvSpPr>
            <a:spLocks noGrp="1"/>
          </p:cNvSpPr>
          <p:nvPr>
            <p:ph type="ftr" sz="quarter" idx="11"/>
          </p:nvPr>
        </p:nvSpPr>
        <p:spPr/>
        <p:txBody>
          <a:bodyPr/>
          <a:lstStyle/>
          <a:p>
            <a:r>
              <a:rPr lang="en-US" dirty="0"/>
              <a:t>References:-Brief History of Quantum Cryptography :A Personal Perspective</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257576376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2" y="274639"/>
            <a:ext cx="10972800" cy="1143000"/>
          </a:xfrm>
          <a:prstGeom prst="rect">
            <a:avLst/>
          </a:prstGeom>
        </p:spPr>
        <p:txBody>
          <a:bodyPr vert="horz" lIns="91436" tIns="45718" rIns="91436" bIns="45718"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609602" y="1600207"/>
            <a:ext cx="10972800" cy="4525963"/>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609603" y="6356358"/>
            <a:ext cx="2844801" cy="365125"/>
          </a:xfrm>
          <a:prstGeom prst="rect">
            <a:avLst/>
          </a:prstGeom>
        </p:spPr>
        <p:txBody>
          <a:bodyPr vert="horz" lIns="91436" tIns="45718" rIns="91436" bIns="45718" rtlCol="0" anchor="ctr"/>
          <a:lstStyle>
            <a:lvl1pPr algn="l">
              <a:defRPr sz="1200">
                <a:solidFill>
                  <a:schemeClr val="tx1">
                    <a:tint val="75000"/>
                  </a:schemeClr>
                </a:solidFill>
              </a:defRPr>
            </a:lvl1pPr>
          </a:lstStyle>
          <a:p>
            <a:fld id="{846CE7D5-CF57-46EF-B807-FDD0502418D4}" type="datetimeFigureOut">
              <a:rPr lang="en-US" smtClean="0"/>
              <a:t>5/22/2024</a:t>
            </a:fld>
            <a:endParaRPr lang="en-US" dirty="0"/>
          </a:p>
        </p:txBody>
      </p:sp>
      <p:sp>
        <p:nvSpPr>
          <p:cNvPr id="5" name="Footer Placeholder 4"/>
          <p:cNvSpPr>
            <a:spLocks noGrp="1"/>
          </p:cNvSpPr>
          <p:nvPr>
            <p:ph type="ftr" sz="quarter" idx="3"/>
          </p:nvPr>
        </p:nvSpPr>
        <p:spPr>
          <a:xfrm>
            <a:off x="4165602" y="6356358"/>
            <a:ext cx="3860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r>
              <a:rPr lang="en-US" dirty="0"/>
              <a:t>References:-Brief History of Quantum Cryptography :A Personal Perspective</a:t>
            </a:r>
          </a:p>
        </p:txBody>
      </p:sp>
      <p:sp>
        <p:nvSpPr>
          <p:cNvPr id="6" name="Slide Number Placeholder 5"/>
          <p:cNvSpPr>
            <a:spLocks noGrp="1"/>
          </p:cNvSpPr>
          <p:nvPr>
            <p:ph type="sldNum" sz="quarter" idx="4"/>
          </p:nvPr>
        </p:nvSpPr>
        <p:spPr>
          <a:xfrm>
            <a:off x="8737602" y="6356358"/>
            <a:ext cx="2844801" cy="365125"/>
          </a:xfrm>
          <a:prstGeom prst="rect">
            <a:avLst/>
          </a:prstGeom>
        </p:spPr>
        <p:txBody>
          <a:bodyPr vert="horz" lIns="91436" tIns="45718" rIns="91436" bIns="45718" rtlCol="0" anchor="ctr"/>
          <a:lstStyle>
            <a:lvl1pPr algn="r">
              <a:defRPr sz="1200">
                <a:solidFill>
                  <a:schemeClr val="tx1">
                    <a:tint val="75000"/>
                  </a:schemeClr>
                </a:solidFill>
              </a:defRPr>
            </a:lvl1pPr>
          </a:lstStyle>
          <a:p>
            <a:fld id="{330EA680-D336-4FF7-8B7A-9848BB0A1C32}" type="slidenum">
              <a:rPr lang="en-US" smtClean="0"/>
              <a:t>‹#›</a:t>
            </a:fld>
            <a:endParaRPr lang="en-US" dirty="0"/>
          </a:p>
        </p:txBody>
      </p:sp>
    </p:spTree>
    <p:extLst>
      <p:ext uri="{BB962C8B-B14F-4D97-AF65-F5344CB8AC3E}">
        <p14:creationId xmlns:p14="http://schemas.microsoft.com/office/powerpoint/2010/main" val="1613619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defTabSz="914358" rtl="0" eaLnBrk="1" latinLnBrk="0" hangingPunct="1">
        <a:spcBef>
          <a:spcPct val="0"/>
        </a:spcBef>
        <a:buNone/>
        <a:defRPr sz="4400" kern="1200">
          <a:solidFill>
            <a:schemeClr val="tx1"/>
          </a:solidFill>
          <a:latin typeface="+mj-lt"/>
          <a:ea typeface="+mj-ea"/>
          <a:cs typeface="+mj-cs"/>
        </a:defRPr>
      </a:lvl1pPr>
    </p:titleStyle>
    <p:bodyStyle>
      <a:lvl1pPr marL="342885" indent="-342885" algn="l" defTabSz="91435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16" indent="-285737" algn="l" defTabSz="91435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47" indent="-228590" algn="l" defTabSz="91435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26" indent="-228590"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05" indent="-228590"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484" indent="-228590"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63" indent="-228590"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42" indent="-228590"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21" indent="-228590" algn="l" defTabSz="91435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58" rtl="0" eaLnBrk="1" latinLnBrk="0" hangingPunct="1">
        <a:defRPr sz="1800" kern="1200">
          <a:solidFill>
            <a:schemeClr val="tx1"/>
          </a:solidFill>
          <a:latin typeface="+mn-lt"/>
          <a:ea typeface="+mn-ea"/>
          <a:cs typeface="+mn-cs"/>
        </a:defRPr>
      </a:lvl1pPr>
      <a:lvl2pPr marL="457179" algn="l" defTabSz="914358" rtl="0" eaLnBrk="1" latinLnBrk="0" hangingPunct="1">
        <a:defRPr sz="1800" kern="1200">
          <a:solidFill>
            <a:schemeClr val="tx1"/>
          </a:solidFill>
          <a:latin typeface="+mn-lt"/>
          <a:ea typeface="+mn-ea"/>
          <a:cs typeface="+mn-cs"/>
        </a:defRPr>
      </a:lvl2pPr>
      <a:lvl3pPr marL="914358" algn="l" defTabSz="914358" rtl="0" eaLnBrk="1" latinLnBrk="0" hangingPunct="1">
        <a:defRPr sz="1800" kern="1200">
          <a:solidFill>
            <a:schemeClr val="tx1"/>
          </a:solidFill>
          <a:latin typeface="+mn-lt"/>
          <a:ea typeface="+mn-ea"/>
          <a:cs typeface="+mn-cs"/>
        </a:defRPr>
      </a:lvl3pPr>
      <a:lvl4pPr marL="1371537" algn="l" defTabSz="914358" rtl="0" eaLnBrk="1" latinLnBrk="0" hangingPunct="1">
        <a:defRPr sz="1800" kern="1200">
          <a:solidFill>
            <a:schemeClr val="tx1"/>
          </a:solidFill>
          <a:latin typeface="+mn-lt"/>
          <a:ea typeface="+mn-ea"/>
          <a:cs typeface="+mn-cs"/>
        </a:defRPr>
      </a:lvl4pPr>
      <a:lvl5pPr marL="1828715" algn="l" defTabSz="914358" rtl="0" eaLnBrk="1" latinLnBrk="0" hangingPunct="1">
        <a:defRPr sz="1800" kern="1200">
          <a:solidFill>
            <a:schemeClr val="tx1"/>
          </a:solidFill>
          <a:latin typeface="+mn-lt"/>
          <a:ea typeface="+mn-ea"/>
          <a:cs typeface="+mn-cs"/>
        </a:defRPr>
      </a:lvl5pPr>
      <a:lvl6pPr marL="2285895" algn="l" defTabSz="914358" rtl="0" eaLnBrk="1" latinLnBrk="0" hangingPunct="1">
        <a:defRPr sz="1800" kern="1200">
          <a:solidFill>
            <a:schemeClr val="tx1"/>
          </a:solidFill>
          <a:latin typeface="+mn-lt"/>
          <a:ea typeface="+mn-ea"/>
          <a:cs typeface="+mn-cs"/>
        </a:defRPr>
      </a:lvl6pPr>
      <a:lvl7pPr marL="2743073" algn="l" defTabSz="914358" rtl="0" eaLnBrk="1" latinLnBrk="0" hangingPunct="1">
        <a:defRPr sz="1800" kern="1200">
          <a:solidFill>
            <a:schemeClr val="tx1"/>
          </a:solidFill>
          <a:latin typeface="+mn-lt"/>
          <a:ea typeface="+mn-ea"/>
          <a:cs typeface="+mn-cs"/>
        </a:defRPr>
      </a:lvl7pPr>
      <a:lvl8pPr marL="3200253" algn="l" defTabSz="914358" rtl="0" eaLnBrk="1" latinLnBrk="0" hangingPunct="1">
        <a:defRPr sz="1800" kern="1200">
          <a:solidFill>
            <a:schemeClr val="tx1"/>
          </a:solidFill>
          <a:latin typeface="+mn-lt"/>
          <a:ea typeface="+mn-ea"/>
          <a:cs typeface="+mn-cs"/>
        </a:defRPr>
      </a:lvl8pPr>
      <a:lvl9pPr marL="3657432" algn="l" defTabSz="91435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www.cam.ac.uk/research/news/laser-technique-promises-super-fast-and-super-secure-quantum-cryptography"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thymindoman.com/tag/general-relativity/"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singularityhub.com/2017/06/08/quantum-computers-will-analyze-every-financial-model-at-once/" TargetMode="External"/><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hyperlink" Target="https://www.electronics-lab.com/google-bristlecone-race-quantum-supremacy/" TargetMode="Externa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flickr.com/photos/pagedooley/7427165626"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singularityhub.com/2017/06/08/quantum-computers-will-analyze-every-financial-model-at-once/"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www.quantumday.com/2013/11/record-39-minute-superposition-state-of.html"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mrpyrometer.com/quantum-computers-vastly-outperform-supercomputers-when-it-comes-to-energy-efficiency-physics-world/"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E6659C6F-A29D-4D83-86DA-5B0289733C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1"/>
            <a:ext cx="12191998"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pic>
        <p:nvPicPr>
          <p:cNvPr id="6" name="Picture 5" descr="00034 Quantum Physics Free Stock Photo - Public Domain Pictures">
            <a:extLst>
              <a:ext uri="{FF2B5EF4-FFF2-40B4-BE49-F238E27FC236}">
                <a16:creationId xmlns:a16="http://schemas.microsoft.com/office/drawing/2014/main" id="{BF36CFA3-165C-6FD6-A32D-754E8232E830}"/>
              </a:ext>
            </a:extLst>
          </p:cNvPr>
          <p:cNvPicPr>
            <a:picLocks noChangeAspect="1"/>
          </p:cNvPicPr>
          <p:nvPr/>
        </p:nvPicPr>
        <p:blipFill rotWithShape="1">
          <a:blip r:embed="rId2"/>
          <a:srcRect l="9730" r="17121" b="2"/>
          <a:stretch/>
        </p:blipFill>
        <p:spPr>
          <a:xfrm>
            <a:off x="4472910" y="24"/>
            <a:ext cx="4049486" cy="3681383"/>
          </a:xfrm>
          <a:prstGeom prst="rect">
            <a:avLst/>
          </a:prstGeom>
        </p:spPr>
      </p:pic>
      <p:pic>
        <p:nvPicPr>
          <p:cNvPr id="9" name="Picture 8" descr="00034 Quantum Physics Free Stock Photo - Public Domain Pictures">
            <a:extLst>
              <a:ext uri="{FF2B5EF4-FFF2-40B4-BE49-F238E27FC236}">
                <a16:creationId xmlns:a16="http://schemas.microsoft.com/office/drawing/2014/main" id="{5EA66229-D490-B9C0-C763-3B06B377F5D7}"/>
              </a:ext>
            </a:extLst>
          </p:cNvPr>
          <p:cNvPicPr>
            <a:picLocks noChangeAspect="1"/>
          </p:cNvPicPr>
          <p:nvPr/>
        </p:nvPicPr>
        <p:blipFill rotWithShape="1">
          <a:blip r:embed="rId2">
            <a:alphaModFix/>
          </a:blip>
          <a:srcRect l="13162" r="20552" b="1"/>
          <a:stretch/>
        </p:blipFill>
        <p:spPr>
          <a:xfrm>
            <a:off x="8522392" y="-7"/>
            <a:ext cx="3669612" cy="3681406"/>
          </a:xfrm>
          <a:prstGeom prst="rect">
            <a:avLst/>
          </a:prstGeom>
        </p:spPr>
      </p:pic>
      <p:pic>
        <p:nvPicPr>
          <p:cNvPr id="4" name="Picture 3">
            <a:extLst>
              <a:ext uri="{FF2B5EF4-FFF2-40B4-BE49-F238E27FC236}">
                <a16:creationId xmlns:a16="http://schemas.microsoft.com/office/drawing/2014/main" id="{B7C3FF0F-4046-A55C-7674-19F57E12F9D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1" b="15586"/>
          <a:stretch/>
        </p:blipFill>
        <p:spPr>
          <a:xfrm>
            <a:off x="4472905" y="3681415"/>
            <a:ext cx="7719100" cy="3176595"/>
          </a:xfrm>
          <a:prstGeom prst="rect">
            <a:avLst/>
          </a:prstGeom>
        </p:spPr>
      </p:pic>
      <p:sp>
        <p:nvSpPr>
          <p:cNvPr id="69" name="Rectangle 6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gradFill>
            <a:gsLst>
              <a:gs pos="43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sp>
        <p:nvSpPr>
          <p:cNvPr id="2" name="Title 1"/>
          <p:cNvSpPr>
            <a:spLocks noGrp="1"/>
          </p:cNvSpPr>
          <p:nvPr>
            <p:ph type="ctrTitle"/>
          </p:nvPr>
        </p:nvSpPr>
        <p:spPr>
          <a:xfrm>
            <a:off x="838200" y="692132"/>
            <a:ext cx="5395913" cy="2387600"/>
          </a:xfrm>
        </p:spPr>
        <p:txBody>
          <a:bodyPr>
            <a:normAutofit/>
          </a:bodyPr>
          <a:lstStyle/>
          <a:p>
            <a:pPr algn="l"/>
            <a:r>
              <a:rPr lang="en-US" sz="6600" dirty="0">
                <a:solidFill>
                  <a:schemeClr val="bg1"/>
                </a:solidFill>
                <a:latin typeface="Calisto MT" pitchFamily="18" charset="0"/>
                <a:ea typeface="+mj-lt"/>
                <a:cs typeface="+mj-lt"/>
              </a:rPr>
              <a:t>Quantum Cryptography</a:t>
            </a:r>
          </a:p>
        </p:txBody>
      </p:sp>
      <p:sp>
        <p:nvSpPr>
          <p:cNvPr id="3" name="Subtitle 2"/>
          <p:cNvSpPr>
            <a:spLocks noGrp="1"/>
          </p:cNvSpPr>
          <p:nvPr>
            <p:ph type="subTitle" idx="1"/>
          </p:nvPr>
        </p:nvSpPr>
        <p:spPr>
          <a:xfrm>
            <a:off x="163774" y="4024908"/>
            <a:ext cx="5961156" cy="1655762"/>
          </a:xfrm>
        </p:spPr>
        <p:txBody>
          <a:bodyPr vert="horz" lIns="91436" tIns="45718" rIns="91436" bIns="45718" rtlCol="0">
            <a:noAutofit/>
          </a:bodyPr>
          <a:lstStyle/>
          <a:p>
            <a:pPr algn="l"/>
            <a:r>
              <a:rPr lang="en-US" sz="1800" dirty="0">
                <a:solidFill>
                  <a:schemeClr val="bg1"/>
                </a:solidFill>
                <a:latin typeface="Calisto MT" pitchFamily="18" charset="0"/>
                <a:ea typeface="+mn-lt"/>
                <a:cs typeface="+mn-lt"/>
              </a:rPr>
              <a:t>Cryptography is the process of encrypting and protecting data so that only the person who has the right secret key can decrypt it. Quantum cryptography is different from traditional cryptographic systems in that it relies on physics, rather than mathematics, as the key aspect of its security model. </a:t>
            </a:r>
          </a:p>
          <a:p>
            <a:pPr algn="l"/>
            <a:r>
              <a:rPr lang="en-US" sz="1800" dirty="0">
                <a:solidFill>
                  <a:schemeClr val="bg1"/>
                </a:solidFill>
                <a:latin typeface="Calisto MT" pitchFamily="18" charset="0"/>
                <a:ea typeface="+mn-lt"/>
                <a:cs typeface="+mn-lt"/>
              </a:rPr>
              <a:t>Quantum cryptography is a method of encryption that uses the naturally occurring properties of quantum mechanics to secure and transmit data in a way that cannot be hacked.</a:t>
            </a:r>
            <a:endParaRPr lang="en-US" sz="1800" dirty="0">
              <a:solidFill>
                <a:schemeClr val="bg1"/>
              </a:solidFill>
              <a:latin typeface="Calisto MT" pitchFamily="18" charset="0"/>
              <a:ea typeface="Calibri"/>
              <a:cs typeface="Calibri"/>
            </a:endParaRPr>
          </a:p>
        </p:txBody>
      </p:sp>
      <p:cxnSp>
        <p:nvCxnSpPr>
          <p:cNvPr id="71" name="Straight Connector 7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7"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sp>
        <p:nvSpPr>
          <p:cNvPr id="15" name="Rectangle 14">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 y="9"/>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sp>
        <p:nvSpPr>
          <p:cNvPr id="17" name="Rectangle 16">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 y="8"/>
            <a:ext cx="8128855"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sp>
        <p:nvSpPr>
          <p:cNvPr id="19" name="Rectangle 18">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2"/>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sp>
        <p:nvSpPr>
          <p:cNvPr id="5" name="TextBox 1">
            <a:extLst>
              <a:ext uri="{FF2B5EF4-FFF2-40B4-BE49-F238E27FC236}">
                <a16:creationId xmlns:a16="http://schemas.microsoft.com/office/drawing/2014/main" id="{E3A1B58E-DD0C-9D47-5254-E5AC7AF6768F}"/>
              </a:ext>
            </a:extLst>
          </p:cNvPr>
          <p:cNvSpPr txBox="1"/>
          <p:nvPr/>
        </p:nvSpPr>
        <p:spPr>
          <a:xfrm>
            <a:off x="699722" y="248040"/>
            <a:ext cx="7063721" cy="115920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ct val="0"/>
              </a:spcBef>
              <a:spcAft>
                <a:spcPts val="600"/>
              </a:spcAft>
            </a:pPr>
            <a:r>
              <a:rPr lang="en-US" sz="1600" b="1" dirty="0">
                <a:solidFill>
                  <a:srgbClr val="FFFFFF"/>
                </a:solidFill>
                <a:latin typeface="Calisto MT" pitchFamily="18" charset="0"/>
                <a:ea typeface="+mj-ea"/>
                <a:cs typeface="+mj-cs"/>
              </a:rPr>
              <a:t>TABLE 1</a:t>
            </a:r>
          </a:p>
          <a:p>
            <a:pPr>
              <a:lnSpc>
                <a:spcPct val="90000"/>
              </a:lnSpc>
              <a:spcBef>
                <a:spcPct val="0"/>
              </a:spcBef>
              <a:spcAft>
                <a:spcPts val="600"/>
              </a:spcAft>
            </a:pPr>
            <a:endParaRPr lang="en-US" sz="1600" b="1" dirty="0">
              <a:solidFill>
                <a:srgbClr val="FFFFFF"/>
              </a:solidFill>
              <a:latin typeface="Calisto MT" pitchFamily="18" charset="0"/>
              <a:ea typeface="+mj-ea"/>
              <a:cs typeface="+mj-cs"/>
            </a:endParaRPr>
          </a:p>
          <a:p>
            <a:pPr lvl="3">
              <a:lnSpc>
                <a:spcPct val="90000"/>
              </a:lnSpc>
              <a:spcBef>
                <a:spcPct val="0"/>
              </a:spcBef>
              <a:spcAft>
                <a:spcPts val="600"/>
              </a:spcAft>
            </a:pPr>
            <a:r>
              <a:rPr lang="en-US" sz="1600" b="1" dirty="0">
                <a:solidFill>
                  <a:srgbClr val="FFFFFF"/>
                </a:solidFill>
                <a:latin typeface="Calisto MT" pitchFamily="18" charset="0"/>
                <a:ea typeface="+mj-ea"/>
                <a:cs typeface="+mj-cs"/>
              </a:rPr>
              <a:t>   </a:t>
            </a:r>
            <a:r>
              <a:rPr lang="en-US" sz="1600" b="1" dirty="0">
                <a:solidFill>
                  <a:srgbClr val="FFC000"/>
                </a:solidFill>
                <a:latin typeface="Calisto MT" pitchFamily="18" charset="0"/>
                <a:ea typeface="+mj-ea"/>
                <a:cs typeface="+mj-cs"/>
              </a:rPr>
              <a:t>COMPARISON OF NETWORK MEASURES AND INDICATORS OVER THREE PERIODS</a:t>
            </a:r>
          </a:p>
        </p:txBody>
      </p:sp>
      <p:graphicFrame>
        <p:nvGraphicFramePr>
          <p:cNvPr id="8" name="Table 7">
            <a:extLst>
              <a:ext uri="{FF2B5EF4-FFF2-40B4-BE49-F238E27FC236}">
                <a16:creationId xmlns:a16="http://schemas.microsoft.com/office/drawing/2014/main" id="{89005115-342B-942F-B602-799749B3B771}"/>
              </a:ext>
            </a:extLst>
          </p:cNvPr>
          <p:cNvGraphicFramePr>
            <a:graphicFrameLocks noGrp="1"/>
          </p:cNvGraphicFramePr>
          <p:nvPr>
            <p:extLst>
              <p:ext uri="{D42A27DB-BD31-4B8C-83A1-F6EECF244321}">
                <p14:modId xmlns:p14="http://schemas.microsoft.com/office/powerpoint/2010/main" val="1893597245"/>
              </p:ext>
            </p:extLst>
          </p:nvPr>
        </p:nvGraphicFramePr>
        <p:xfrm>
          <a:off x="432232" y="1922986"/>
          <a:ext cx="11327546" cy="4516488"/>
        </p:xfrm>
        <a:graphic>
          <a:graphicData uri="http://schemas.openxmlformats.org/drawingml/2006/table">
            <a:tbl>
              <a:tblPr firstRow="1" bandRow="1">
                <a:tableStyleId>{5C22544A-7EE6-4342-B048-85BDC9FD1C3A}</a:tableStyleId>
              </a:tblPr>
              <a:tblGrid>
                <a:gridCol w="1982660">
                  <a:extLst>
                    <a:ext uri="{9D8B030D-6E8A-4147-A177-3AD203B41FA5}">
                      <a16:colId xmlns:a16="http://schemas.microsoft.com/office/drawing/2014/main" val="2059775838"/>
                    </a:ext>
                  </a:extLst>
                </a:gridCol>
                <a:gridCol w="1820794">
                  <a:extLst>
                    <a:ext uri="{9D8B030D-6E8A-4147-A177-3AD203B41FA5}">
                      <a16:colId xmlns:a16="http://schemas.microsoft.com/office/drawing/2014/main" val="1607624637"/>
                    </a:ext>
                  </a:extLst>
                </a:gridCol>
                <a:gridCol w="1820794">
                  <a:extLst>
                    <a:ext uri="{9D8B030D-6E8A-4147-A177-3AD203B41FA5}">
                      <a16:colId xmlns:a16="http://schemas.microsoft.com/office/drawing/2014/main" val="3042119030"/>
                    </a:ext>
                  </a:extLst>
                </a:gridCol>
                <a:gridCol w="1941252">
                  <a:extLst>
                    <a:ext uri="{9D8B030D-6E8A-4147-A177-3AD203B41FA5}">
                      <a16:colId xmlns:a16="http://schemas.microsoft.com/office/drawing/2014/main" val="441541146"/>
                    </a:ext>
                  </a:extLst>
                </a:gridCol>
                <a:gridCol w="1820794">
                  <a:extLst>
                    <a:ext uri="{9D8B030D-6E8A-4147-A177-3AD203B41FA5}">
                      <a16:colId xmlns:a16="http://schemas.microsoft.com/office/drawing/2014/main" val="1000195078"/>
                    </a:ext>
                  </a:extLst>
                </a:gridCol>
                <a:gridCol w="1941252">
                  <a:extLst>
                    <a:ext uri="{9D8B030D-6E8A-4147-A177-3AD203B41FA5}">
                      <a16:colId xmlns:a16="http://schemas.microsoft.com/office/drawing/2014/main" val="4077091835"/>
                    </a:ext>
                  </a:extLst>
                </a:gridCol>
              </a:tblGrid>
              <a:tr h="629148">
                <a:tc>
                  <a:txBody>
                    <a:bodyPr/>
                    <a:lstStyle/>
                    <a:p>
                      <a:pPr fontAlgn="auto"/>
                      <a:endParaRPr lang="en-IN" sz="2100" b="1" dirty="0">
                        <a:solidFill>
                          <a:srgbClr val="FFFFFF"/>
                        </a:solidFill>
                        <a:effectLst/>
                        <a:latin typeface="Century Gothic" panose="020B0502020202020204" pitchFamily="34" charset="0"/>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tc>
                  <a:txBody>
                    <a:bodyPr/>
                    <a:lstStyle/>
                    <a:p>
                      <a:pPr fontAlgn="auto"/>
                      <a:endParaRPr lang="en-IN" sz="2100" b="1" dirty="0">
                        <a:solidFill>
                          <a:srgbClr val="FFFFFF"/>
                        </a:solidFill>
                        <a:effectLst/>
                        <a:latin typeface="Century Gothic" panose="020B0502020202020204" pitchFamily="34" charset="0"/>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tc>
                  <a:txBody>
                    <a:bodyPr/>
                    <a:lstStyle/>
                    <a:p>
                      <a:pPr fontAlgn="auto"/>
                      <a:endParaRPr lang="en-IN" sz="2100" b="1" dirty="0">
                        <a:solidFill>
                          <a:srgbClr val="FFFFFF"/>
                        </a:solidFill>
                        <a:effectLst/>
                        <a:latin typeface="Century Gothic" panose="020B0502020202020204" pitchFamily="34" charset="0"/>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tc>
                  <a:txBody>
                    <a:bodyPr/>
                    <a:lstStyle/>
                    <a:p>
                      <a:pPr fontAlgn="base"/>
                      <a:r>
                        <a:rPr lang="en-GB" sz="2100" b="0" i="1" dirty="0">
                          <a:solidFill>
                            <a:srgbClr val="FFFFFF"/>
                          </a:solidFill>
                          <a:effectLst/>
                          <a:latin typeface="Calisto MT"/>
                        </a:rPr>
                        <a:t>Growth from</a:t>
                      </a:r>
                      <a:endParaRPr lang="en-GB" sz="2100" b="1" dirty="0">
                        <a:solidFill>
                          <a:srgbClr val="FFFFFF"/>
                        </a:solidFill>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tc>
                  <a:txBody>
                    <a:bodyPr/>
                    <a:lstStyle/>
                    <a:p>
                      <a:pPr fontAlgn="auto"/>
                      <a:endParaRPr lang="en-IN" sz="2100" b="1" dirty="0">
                        <a:solidFill>
                          <a:srgbClr val="FFFFFF"/>
                        </a:solidFill>
                        <a:effectLst/>
                        <a:latin typeface="Century Gothic" panose="020B0502020202020204" pitchFamily="34" charset="0"/>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tc>
                  <a:txBody>
                    <a:bodyPr/>
                    <a:lstStyle/>
                    <a:p>
                      <a:pPr fontAlgn="base"/>
                      <a:r>
                        <a:rPr lang="en-GB" sz="2100" b="0" i="1" dirty="0">
                          <a:solidFill>
                            <a:srgbClr val="FFFFFF"/>
                          </a:solidFill>
                          <a:effectLst/>
                          <a:latin typeface="Calisto MT"/>
                        </a:rPr>
                        <a:t>Growth from</a:t>
                      </a:r>
                      <a:endParaRPr lang="en-GB" sz="2100" b="1" dirty="0">
                        <a:solidFill>
                          <a:srgbClr val="FFFFFF"/>
                        </a:solidFill>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890164540"/>
                  </a:ext>
                </a:extLst>
              </a:tr>
              <a:tr h="468202">
                <a:tc>
                  <a:txBody>
                    <a:bodyPr/>
                    <a:lstStyle/>
                    <a:p>
                      <a:pPr fontAlgn="auto"/>
                      <a:endParaRPr lang="en-IN" sz="2100" dirty="0">
                        <a:effectLst/>
                        <a:latin typeface="Century Gothic" panose="020B0502020202020204" pitchFamily="34" charset="0"/>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fontAlgn="base"/>
                      <a:r>
                        <a:rPr lang="en-GB" sz="1900" b="1" i="1" dirty="0">
                          <a:effectLst/>
                          <a:latin typeface="Calisto MT"/>
                        </a:rPr>
                        <a:t>( 1990 – 2000 )</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fontAlgn="base"/>
                      <a:r>
                        <a:rPr lang="en-GB" sz="1900" b="1" i="1" dirty="0">
                          <a:effectLst/>
                          <a:latin typeface="Calisto MT"/>
                        </a:rPr>
                        <a:t>( 2001 – 2010 )</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fontAlgn="base"/>
                      <a:r>
                        <a:rPr lang="en-GB" sz="1900" i="1" dirty="0">
                          <a:effectLst/>
                          <a:latin typeface="Calisto MT"/>
                        </a:rPr>
                        <a:t>( 1990 – 2000 )</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fontAlgn="base"/>
                      <a:r>
                        <a:rPr lang="en-GB" sz="1900" b="1" i="1" dirty="0">
                          <a:effectLst/>
                          <a:latin typeface="Calisto MT"/>
                        </a:rPr>
                        <a:t>( 2011 – 2020 )</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fontAlgn="base"/>
                      <a:r>
                        <a:rPr lang="en-GB" sz="1900" i="1" dirty="0">
                          <a:effectLst/>
                          <a:latin typeface="Calisto MT"/>
                        </a:rPr>
                        <a:t>( 2001 – 2010 )</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541850410"/>
                  </a:ext>
                </a:extLst>
              </a:tr>
              <a:tr h="564830">
                <a:tc>
                  <a:txBody>
                    <a:bodyPr/>
                    <a:lstStyle/>
                    <a:p>
                      <a:pPr fontAlgn="auto"/>
                      <a:endParaRPr lang="en-IN" sz="2100" dirty="0">
                        <a:effectLst/>
                        <a:latin typeface="Century Gothic" panose="020B0502020202020204" pitchFamily="34" charset="0"/>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fontAlgn="auto"/>
                      <a:endParaRPr lang="en-IN" sz="2100" dirty="0">
                        <a:effectLst/>
                        <a:latin typeface="Century Gothic" panose="020B0502020202020204" pitchFamily="34" charset="0"/>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fontAlgn="auto"/>
                      <a:endParaRPr lang="en-IN" sz="2100" dirty="0">
                        <a:effectLst/>
                        <a:latin typeface="Century Gothic" panose="020B0502020202020204" pitchFamily="34" charset="0"/>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fontAlgn="base"/>
                      <a:r>
                        <a:rPr lang="en-GB" sz="1900" i="1" dirty="0">
                          <a:effectLst/>
                          <a:latin typeface="Calisto MT"/>
                        </a:rPr>
                        <a:t>To ( 2001 – 2010 )</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fontAlgn="auto"/>
                      <a:endParaRPr lang="en-IN" sz="2100" dirty="0">
                        <a:effectLst/>
                        <a:latin typeface="Century Gothic" panose="020B0502020202020204" pitchFamily="34" charset="0"/>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fontAlgn="base"/>
                      <a:r>
                        <a:rPr lang="en-GB" sz="1900" i="1" dirty="0">
                          <a:effectLst/>
                          <a:latin typeface="Calisto MT"/>
                        </a:rPr>
                        <a:t>To ( 2011 – 2020 )</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4265212341"/>
                  </a:ext>
                </a:extLst>
              </a:tr>
              <a:tr h="688753">
                <a:tc>
                  <a:txBody>
                    <a:bodyPr/>
                    <a:lstStyle/>
                    <a:p>
                      <a:pPr fontAlgn="base"/>
                      <a:r>
                        <a:rPr lang="en-GB" sz="1900" i="1" dirty="0">
                          <a:effectLst/>
                          <a:latin typeface="Calisto MT"/>
                        </a:rPr>
                        <a:t>Total No of Articles</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668</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5224</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6.82</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9189</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0.76</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835942105"/>
                  </a:ext>
                </a:extLst>
              </a:tr>
              <a:tr h="476877">
                <a:tc>
                  <a:txBody>
                    <a:bodyPr/>
                    <a:lstStyle/>
                    <a:p>
                      <a:pPr fontAlgn="base"/>
                      <a:r>
                        <a:rPr lang="en-GB" sz="1900" i="1" dirty="0">
                          <a:effectLst/>
                          <a:latin typeface="Calisto MT"/>
                        </a:rPr>
                        <a:t>No of Nodes</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87</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477</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4.48</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1054</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1.21</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741335822"/>
                  </a:ext>
                </a:extLst>
              </a:tr>
              <a:tr h="701932">
                <a:tc>
                  <a:txBody>
                    <a:bodyPr/>
                    <a:lstStyle/>
                    <a:p>
                      <a:pPr fontAlgn="base"/>
                      <a:r>
                        <a:rPr lang="en-GB" sz="1900" i="1" dirty="0">
                          <a:effectLst/>
                          <a:latin typeface="Calisto MT"/>
                        </a:rPr>
                        <a:t>No of Links or Edges</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140</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793</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4.66</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2244</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1.83</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726368929"/>
                  </a:ext>
                </a:extLst>
              </a:tr>
              <a:tr h="558294">
                <a:tc>
                  <a:txBody>
                    <a:bodyPr/>
                    <a:lstStyle/>
                    <a:p>
                      <a:pPr fontAlgn="base"/>
                      <a:r>
                        <a:rPr lang="en-GB" sz="1900" i="1" dirty="0">
                          <a:effectLst/>
                          <a:latin typeface="Calisto MT"/>
                        </a:rPr>
                        <a:t>Graph Density</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0.037</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0.007</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-0.81</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0.004</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tc>
                  <a:txBody>
                    <a:bodyPr/>
                    <a:lstStyle/>
                    <a:p>
                      <a:pPr algn="ctr" fontAlgn="base"/>
                      <a:r>
                        <a:rPr lang="en-GB" sz="2100" dirty="0">
                          <a:effectLst/>
                          <a:latin typeface="Calisto MT"/>
                        </a:rPr>
                        <a:t>-0.43</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1152716397"/>
                  </a:ext>
                </a:extLst>
              </a:tr>
              <a:tr h="0">
                <a:tc>
                  <a:txBody>
                    <a:bodyPr/>
                    <a:lstStyle/>
                    <a:p>
                      <a:pPr fontAlgn="base"/>
                      <a:r>
                        <a:rPr lang="en-GB" sz="1900" i="1" dirty="0">
                          <a:effectLst/>
                          <a:latin typeface="Calisto MT"/>
                        </a:rPr>
                        <a:t>Avg. Path Length</a:t>
                      </a:r>
                      <a:endParaRPr lang="en-GB" sz="2100" dirty="0">
                        <a:effectLst/>
                        <a:latin typeface="Calisto MT"/>
                      </a:endParaRP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2.332</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2.748</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0.18</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2.859</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tc>
                  <a:txBody>
                    <a:bodyPr/>
                    <a:lstStyle/>
                    <a:p>
                      <a:pPr algn="ctr" fontAlgn="base"/>
                      <a:r>
                        <a:rPr lang="en-GB" sz="2100" dirty="0">
                          <a:effectLst/>
                          <a:latin typeface="Calisto MT"/>
                        </a:rPr>
                        <a:t>0.04</a:t>
                      </a:r>
                    </a:p>
                  </a:txBody>
                  <a:tcPr marL="108412" marR="108412" marT="54206" marB="54206">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653285628"/>
                  </a:ext>
                </a:extLst>
              </a:tr>
            </a:tbl>
          </a:graphicData>
        </a:graphic>
      </p:graphicFrame>
      <p:pic>
        <p:nvPicPr>
          <p:cNvPr id="9" name="Picture 8" descr="A black hole in space&#10;&#10;Description automatically generated">
            <a:extLst>
              <a:ext uri="{FF2B5EF4-FFF2-40B4-BE49-F238E27FC236}">
                <a16:creationId xmlns:a16="http://schemas.microsoft.com/office/drawing/2014/main" id="{672D381A-4958-F520-0694-FC8EEB843C40}"/>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451480" y="908"/>
            <a:ext cx="2740528" cy="1575656"/>
          </a:xfrm>
          <a:prstGeom prst="rect">
            <a:avLst/>
          </a:prstGeom>
        </p:spPr>
      </p:pic>
    </p:spTree>
    <p:extLst>
      <p:ext uri="{BB962C8B-B14F-4D97-AF65-F5344CB8AC3E}">
        <p14:creationId xmlns:p14="http://schemas.microsoft.com/office/powerpoint/2010/main" val="388032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black circuit technology business background. Modern technology circuit  board texture background design. Quantum computer technologies concepts  12051235 Vector Art at Vecteez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3776" y="178320"/>
            <a:ext cx="2807235" cy="707882"/>
          </a:xfrm>
          <a:prstGeom prst="rect">
            <a:avLst/>
          </a:prstGeom>
          <a:noFill/>
        </p:spPr>
        <p:txBody>
          <a:bodyPr wrap="none" lIns="91436" tIns="45718" rIns="91436" bIns="45718" rtlCol="0">
            <a:spAutoFit/>
          </a:bodyPr>
          <a:lstStyle/>
          <a:p>
            <a:r>
              <a:rPr lang="en-GB" sz="4000" b="1" i="1" dirty="0">
                <a:solidFill>
                  <a:srgbClr val="92D050"/>
                </a:solidFill>
                <a:latin typeface="Calisto MT" pitchFamily="18" charset="0"/>
              </a:rPr>
              <a:t>RESULTS : </a:t>
            </a:r>
            <a:endParaRPr lang="en-IN" sz="4000" b="1" i="1" dirty="0">
              <a:solidFill>
                <a:srgbClr val="92D050"/>
              </a:solidFill>
              <a:latin typeface="Calisto MT" pitchFamily="18" charset="0"/>
            </a:endParaRPr>
          </a:p>
        </p:txBody>
      </p:sp>
      <p:cxnSp>
        <p:nvCxnSpPr>
          <p:cNvPr id="6" name="Straight Arrow Connector 5"/>
          <p:cNvCxnSpPr/>
          <p:nvPr/>
        </p:nvCxnSpPr>
        <p:spPr>
          <a:xfrm>
            <a:off x="163773" y="886206"/>
            <a:ext cx="661916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63776" y="1023289"/>
            <a:ext cx="6096000" cy="1815878"/>
          </a:xfrm>
          <a:prstGeom prst="rect">
            <a:avLst/>
          </a:prstGeom>
        </p:spPr>
        <p:txBody>
          <a:bodyPr lIns="91436" tIns="45718" rIns="91436" bIns="45718">
            <a:spAutoFit/>
          </a:bodyPr>
          <a:lstStyle/>
          <a:p>
            <a:r>
              <a:rPr lang="en-GB" sz="1600" dirty="0">
                <a:solidFill>
                  <a:schemeClr val="bg1"/>
                </a:solidFill>
                <a:latin typeface="Calisto MT" pitchFamily="18" charset="0"/>
              </a:rPr>
              <a:t>Nodes represent vertices in a graph.</a:t>
            </a:r>
          </a:p>
          <a:p>
            <a:r>
              <a:rPr lang="en-GB" sz="1600" dirty="0">
                <a:solidFill>
                  <a:schemeClr val="bg1"/>
                </a:solidFill>
                <a:latin typeface="Calisto MT" pitchFamily="18" charset="0"/>
              </a:rPr>
              <a:t>Links (or edges) are connections between nodes (or vertices) of the network. </a:t>
            </a:r>
          </a:p>
          <a:p>
            <a:r>
              <a:rPr lang="en-GB" sz="1600" dirty="0">
                <a:solidFill>
                  <a:schemeClr val="bg1"/>
                </a:solidFill>
                <a:latin typeface="Calisto MT" pitchFamily="18" charset="0"/>
              </a:rPr>
              <a:t>Graph density is the maximum number of existed edges divided by the number of edges.</a:t>
            </a:r>
          </a:p>
          <a:p>
            <a:r>
              <a:rPr lang="en-GB" sz="1600" dirty="0">
                <a:solidFill>
                  <a:schemeClr val="bg1"/>
                </a:solidFill>
                <a:latin typeface="Calisto MT" pitchFamily="18" charset="0"/>
              </a:rPr>
              <a:t>Avg. path length is the number of steps in average, through the shortest routes between all joints of network nodes.</a:t>
            </a:r>
            <a:endParaRPr lang="en-IN" sz="1600" dirty="0">
              <a:solidFill>
                <a:schemeClr val="bg1"/>
              </a:solidFill>
              <a:latin typeface="Calisto MT" pitchFamily="18" charset="0"/>
            </a:endParaRPr>
          </a:p>
        </p:txBody>
      </p:sp>
      <p:sp>
        <p:nvSpPr>
          <p:cNvPr id="8" name="Rectangle 7"/>
          <p:cNvSpPr/>
          <p:nvPr/>
        </p:nvSpPr>
        <p:spPr>
          <a:xfrm>
            <a:off x="163775" y="3059669"/>
            <a:ext cx="6621435" cy="2308320"/>
          </a:xfrm>
          <a:prstGeom prst="rect">
            <a:avLst/>
          </a:prstGeom>
        </p:spPr>
        <p:txBody>
          <a:bodyPr wrap="square" lIns="91436" tIns="45718" rIns="91436" bIns="45718">
            <a:spAutoFit/>
          </a:bodyPr>
          <a:lstStyle/>
          <a:p>
            <a:r>
              <a:rPr lang="en-GB" dirty="0">
                <a:solidFill>
                  <a:schemeClr val="bg1"/>
                </a:solidFill>
                <a:latin typeface="Calisto MT" pitchFamily="18" charset="0"/>
              </a:rPr>
              <a:t>Table 1 shows  the interconnection of QC-related words.</a:t>
            </a:r>
          </a:p>
          <a:p>
            <a:endParaRPr lang="en-GB" dirty="0">
              <a:solidFill>
                <a:schemeClr val="bg1"/>
              </a:solidFill>
              <a:latin typeface="Calisto MT" pitchFamily="18" charset="0"/>
            </a:endParaRPr>
          </a:p>
          <a:p>
            <a:pPr marL="342885" indent="-342885">
              <a:buAutoNum type="alphaUcPeriod"/>
            </a:pPr>
            <a:r>
              <a:rPr lang="en-GB" b="1" i="1" dirty="0">
                <a:solidFill>
                  <a:srgbClr val="FFC000"/>
                </a:solidFill>
                <a:latin typeface="Calisto MT" pitchFamily="18" charset="0"/>
              </a:rPr>
              <a:t>Interconnection of QC- related words in 1990 – 2000 : </a:t>
            </a:r>
          </a:p>
          <a:p>
            <a:endParaRPr lang="en-GB" b="1" i="1" dirty="0">
              <a:solidFill>
                <a:schemeClr val="bg1"/>
              </a:solidFill>
              <a:latin typeface="Calisto MT" pitchFamily="18" charset="0"/>
            </a:endParaRPr>
          </a:p>
          <a:p>
            <a:r>
              <a:rPr lang="en-GB" b="1" i="1" dirty="0">
                <a:solidFill>
                  <a:schemeClr val="bg1"/>
                </a:solidFill>
                <a:latin typeface="Calisto MT" pitchFamily="18" charset="0"/>
              </a:rPr>
              <a:t>	(i)  </a:t>
            </a:r>
            <a:r>
              <a:rPr lang="en-GB" dirty="0">
                <a:solidFill>
                  <a:schemeClr val="bg1"/>
                </a:solidFill>
                <a:latin typeface="Calisto MT" pitchFamily="18" charset="0"/>
              </a:rPr>
              <a:t>There are 87 nodes and 140 edges.</a:t>
            </a:r>
          </a:p>
          <a:p>
            <a:r>
              <a:rPr lang="en-GB" b="1" i="1" dirty="0">
                <a:solidFill>
                  <a:schemeClr val="bg1"/>
                </a:solidFill>
                <a:latin typeface="Calisto MT" pitchFamily="18" charset="0"/>
              </a:rPr>
              <a:t>	(ii)  </a:t>
            </a:r>
            <a:r>
              <a:rPr lang="en-GB" dirty="0">
                <a:solidFill>
                  <a:schemeClr val="bg1"/>
                </a:solidFill>
                <a:latin typeface="Calisto MT" pitchFamily="18" charset="0"/>
              </a:rPr>
              <a:t>There are 668 articles, Graph Density is 0.037</a:t>
            </a:r>
          </a:p>
          <a:p>
            <a:r>
              <a:rPr lang="en-GB" b="1" i="1" dirty="0">
                <a:solidFill>
                  <a:schemeClr val="bg1"/>
                </a:solidFill>
                <a:latin typeface="Calisto MT" pitchFamily="18" charset="0"/>
              </a:rPr>
              <a:t>	(iii)  </a:t>
            </a:r>
            <a:r>
              <a:rPr lang="en-GB" dirty="0">
                <a:solidFill>
                  <a:schemeClr val="bg1"/>
                </a:solidFill>
                <a:latin typeface="Calisto MT" pitchFamily="18" charset="0"/>
              </a:rPr>
              <a:t>Quantum logic and Quantum communication showed significant connections with QC nodes.</a:t>
            </a:r>
            <a:r>
              <a:rPr lang="en-GB" b="1" i="1" dirty="0">
                <a:solidFill>
                  <a:schemeClr val="bg1"/>
                </a:solidFill>
                <a:latin typeface="Calisto MT" pitchFamily="18" charset="0"/>
              </a:rPr>
              <a:t> </a:t>
            </a:r>
          </a:p>
        </p:txBody>
      </p:sp>
      <p:cxnSp>
        <p:nvCxnSpPr>
          <p:cNvPr id="13" name="Straight Arrow Connector 12"/>
          <p:cNvCxnSpPr/>
          <p:nvPr/>
        </p:nvCxnSpPr>
        <p:spPr>
          <a:xfrm>
            <a:off x="166047" y="2949326"/>
            <a:ext cx="661916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413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4558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36480" y="13645"/>
            <a:ext cx="6995177" cy="4801310"/>
          </a:xfrm>
          <a:prstGeom prst="rect">
            <a:avLst/>
          </a:prstGeom>
          <a:noFill/>
        </p:spPr>
        <p:txBody>
          <a:bodyPr wrap="none" lIns="91436" tIns="45718" rIns="91436" bIns="45718" rtlCol="0">
            <a:spAutoFit/>
          </a:bodyPr>
          <a:lstStyle/>
          <a:p>
            <a:r>
              <a:rPr lang="en-GB" b="1" i="1" dirty="0">
                <a:solidFill>
                  <a:srgbClr val="FFC000"/>
                </a:solidFill>
                <a:latin typeface="Calisto MT" pitchFamily="18" charset="0"/>
              </a:rPr>
              <a:t>B. Quantum Network Expansion in 2001 – 2010 : </a:t>
            </a:r>
          </a:p>
          <a:p>
            <a:endParaRPr lang="en-GB" b="1" i="1" dirty="0">
              <a:solidFill>
                <a:schemeClr val="bg1"/>
              </a:solidFill>
              <a:latin typeface="Calisto MT" pitchFamily="18" charset="0"/>
            </a:endParaRPr>
          </a:p>
          <a:p>
            <a:r>
              <a:rPr lang="en-GB" b="1" i="1" dirty="0">
                <a:solidFill>
                  <a:schemeClr val="bg1"/>
                </a:solidFill>
                <a:latin typeface="Calisto MT" pitchFamily="18" charset="0"/>
              </a:rPr>
              <a:t>	(i) </a:t>
            </a:r>
            <a:r>
              <a:rPr lang="en-GB" dirty="0">
                <a:solidFill>
                  <a:schemeClr val="bg1"/>
                </a:solidFill>
                <a:latin typeface="Calisto MT" pitchFamily="18" charset="0"/>
              </a:rPr>
              <a:t>Quantum dot plays a significant bridging role in the </a:t>
            </a:r>
          </a:p>
          <a:p>
            <a:r>
              <a:rPr lang="en-GB" dirty="0">
                <a:solidFill>
                  <a:schemeClr val="bg1"/>
                </a:solidFill>
                <a:latin typeface="Calisto MT" pitchFamily="18" charset="0"/>
              </a:rPr>
              <a:t>Network. There is a strong linkage between Quantum Gate, Quantum</a:t>
            </a:r>
          </a:p>
          <a:p>
            <a:r>
              <a:rPr lang="en-GB" dirty="0">
                <a:solidFill>
                  <a:schemeClr val="bg1"/>
                </a:solidFill>
                <a:latin typeface="Calisto MT" pitchFamily="18" charset="0"/>
              </a:rPr>
              <a:t>Dot, Quantum Info and Quantum Computer.</a:t>
            </a:r>
          </a:p>
          <a:p>
            <a:endParaRPr lang="en-GB" b="1" i="1" dirty="0">
              <a:solidFill>
                <a:schemeClr val="bg1"/>
              </a:solidFill>
              <a:latin typeface="Calisto MT" pitchFamily="18" charset="0"/>
            </a:endParaRPr>
          </a:p>
          <a:p>
            <a:r>
              <a:rPr lang="en-GB" b="1" i="1" dirty="0">
                <a:solidFill>
                  <a:schemeClr val="bg1"/>
                </a:solidFill>
                <a:latin typeface="Calisto MT" pitchFamily="18" charset="0"/>
              </a:rPr>
              <a:t>	(ii) </a:t>
            </a:r>
            <a:r>
              <a:rPr lang="en-GB" dirty="0">
                <a:solidFill>
                  <a:schemeClr val="bg1"/>
                </a:solidFill>
                <a:latin typeface="Calisto MT" pitchFamily="18" charset="0"/>
              </a:rPr>
              <a:t>There are 477 nodes and 793 edges.</a:t>
            </a:r>
          </a:p>
          <a:p>
            <a:r>
              <a:rPr lang="en-GB" b="1" i="1" dirty="0">
                <a:solidFill>
                  <a:schemeClr val="bg1"/>
                </a:solidFill>
                <a:latin typeface="Calisto MT" pitchFamily="18" charset="0"/>
              </a:rPr>
              <a:t>	(iii) </a:t>
            </a:r>
            <a:r>
              <a:rPr lang="en-GB" dirty="0">
                <a:solidFill>
                  <a:schemeClr val="bg1"/>
                </a:solidFill>
                <a:latin typeface="Calisto MT" pitchFamily="18" charset="0"/>
              </a:rPr>
              <a:t>There are 5224 articles; Graph Density is 0.007</a:t>
            </a:r>
          </a:p>
          <a:p>
            <a:endParaRPr lang="en-GB" b="1" i="1" dirty="0">
              <a:solidFill>
                <a:schemeClr val="bg1"/>
              </a:solidFill>
              <a:latin typeface="Calisto MT" pitchFamily="18" charset="0"/>
            </a:endParaRPr>
          </a:p>
          <a:p>
            <a:r>
              <a:rPr lang="en-GB" b="1" i="1" dirty="0">
                <a:solidFill>
                  <a:srgbClr val="FFC000"/>
                </a:solidFill>
                <a:latin typeface="Calisto MT" pitchFamily="18" charset="0"/>
              </a:rPr>
              <a:t>C. Evolution of Quantum Network in 2011 – 2020 : </a:t>
            </a:r>
          </a:p>
          <a:p>
            <a:endParaRPr lang="en-GB" b="1" i="1" dirty="0">
              <a:solidFill>
                <a:schemeClr val="bg1"/>
              </a:solidFill>
              <a:latin typeface="Calisto MT" pitchFamily="18" charset="0"/>
            </a:endParaRPr>
          </a:p>
          <a:p>
            <a:r>
              <a:rPr lang="en-GB" b="1" i="1" dirty="0">
                <a:solidFill>
                  <a:schemeClr val="bg1"/>
                </a:solidFill>
                <a:latin typeface="Calisto MT" pitchFamily="18" charset="0"/>
              </a:rPr>
              <a:t>	(i) </a:t>
            </a:r>
            <a:r>
              <a:rPr lang="en-GB" dirty="0">
                <a:solidFill>
                  <a:schemeClr val="bg1"/>
                </a:solidFill>
                <a:latin typeface="Calisto MT" pitchFamily="18" charset="0"/>
              </a:rPr>
              <a:t>Quantum algorithm experiences considerable growth in </a:t>
            </a:r>
          </a:p>
          <a:p>
            <a:r>
              <a:rPr lang="en-GB" dirty="0">
                <a:solidFill>
                  <a:schemeClr val="bg1"/>
                </a:solidFill>
                <a:latin typeface="Calisto MT" pitchFamily="18" charset="0"/>
              </a:rPr>
              <a:t>DC measures.</a:t>
            </a:r>
          </a:p>
          <a:p>
            <a:endParaRPr lang="en-GB" b="1" i="1" dirty="0">
              <a:solidFill>
                <a:schemeClr val="bg1"/>
              </a:solidFill>
              <a:latin typeface="Calisto MT" pitchFamily="18" charset="0"/>
            </a:endParaRPr>
          </a:p>
          <a:p>
            <a:r>
              <a:rPr lang="en-GB" b="1" i="1" dirty="0">
                <a:solidFill>
                  <a:schemeClr val="bg1"/>
                </a:solidFill>
                <a:latin typeface="Calisto MT" pitchFamily="18" charset="0"/>
              </a:rPr>
              <a:t>	(ii) </a:t>
            </a:r>
            <a:r>
              <a:rPr lang="en-GB" dirty="0">
                <a:solidFill>
                  <a:schemeClr val="bg1"/>
                </a:solidFill>
                <a:latin typeface="Calisto MT" pitchFamily="18" charset="0"/>
              </a:rPr>
              <a:t>There are 1054 nodes and 2244 edges.</a:t>
            </a:r>
          </a:p>
          <a:p>
            <a:r>
              <a:rPr lang="en-GB" b="1" i="1" dirty="0">
                <a:solidFill>
                  <a:schemeClr val="bg1"/>
                </a:solidFill>
                <a:latin typeface="Calisto MT" pitchFamily="18" charset="0"/>
              </a:rPr>
              <a:t>	(iii) </a:t>
            </a:r>
            <a:r>
              <a:rPr lang="en-GB" dirty="0">
                <a:solidFill>
                  <a:schemeClr val="bg1"/>
                </a:solidFill>
                <a:latin typeface="Calisto MT" pitchFamily="18" charset="0"/>
              </a:rPr>
              <a:t>There are 9189 articles; Graph Density is 0.004</a:t>
            </a:r>
            <a:endParaRPr lang="en-GB" b="1" i="1" dirty="0">
              <a:solidFill>
                <a:schemeClr val="bg1"/>
              </a:solidFill>
              <a:latin typeface="Calisto MT" pitchFamily="18" charset="0"/>
            </a:endParaRPr>
          </a:p>
          <a:p>
            <a:endParaRPr lang="en-IN" b="1" i="1" dirty="0">
              <a:solidFill>
                <a:schemeClr val="bg1"/>
              </a:solidFill>
              <a:latin typeface="Calisto MT" pitchFamily="18" charset="0"/>
            </a:endParaRPr>
          </a:p>
        </p:txBody>
      </p:sp>
      <p:graphicFrame>
        <p:nvGraphicFramePr>
          <p:cNvPr id="4" name="Chart 3"/>
          <p:cNvGraphicFramePr/>
          <p:nvPr>
            <p:extLst>
              <p:ext uri="{D42A27DB-BD31-4B8C-83A1-F6EECF244321}">
                <p14:modId xmlns:p14="http://schemas.microsoft.com/office/powerpoint/2010/main" val="3116626291"/>
              </p:ext>
            </p:extLst>
          </p:nvPr>
        </p:nvGraphicFramePr>
        <p:xfrm>
          <a:off x="4" y="4558353"/>
          <a:ext cx="5732059" cy="2299648"/>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6096002" y="4885907"/>
            <a:ext cx="6095998" cy="1200325"/>
          </a:xfrm>
          <a:prstGeom prst="rect">
            <a:avLst/>
          </a:prstGeom>
          <a:noFill/>
        </p:spPr>
        <p:txBody>
          <a:bodyPr wrap="square" lIns="91436" tIns="45718" rIns="91436" bIns="45718" rtlCol="0">
            <a:spAutoFit/>
          </a:bodyPr>
          <a:lstStyle/>
          <a:p>
            <a:r>
              <a:rPr lang="en-GB" b="1" dirty="0">
                <a:latin typeface="Calisto MT" pitchFamily="18" charset="0"/>
              </a:rPr>
              <a:t>Here you can see the graph of the three time period . The graph is based on the number of articles along y axis and the time period along x axis.</a:t>
            </a:r>
            <a:endParaRPr lang="en-IN" b="1" dirty="0">
              <a:latin typeface="Calisto MT" pitchFamily="18" charset="0"/>
            </a:endParaRPr>
          </a:p>
          <a:p>
            <a:endParaRPr lang="en-IN" dirty="0"/>
          </a:p>
        </p:txBody>
      </p:sp>
    </p:spTree>
    <p:extLst>
      <p:ext uri="{BB962C8B-B14F-4D97-AF65-F5344CB8AC3E}">
        <p14:creationId xmlns:p14="http://schemas.microsoft.com/office/powerpoint/2010/main" val="322218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CB48B5A7-9567-B216-F073-03749D934BCD}"/>
              </a:ext>
            </a:extLst>
          </p:cNvPr>
          <p:cNvSpPr txBox="1"/>
          <p:nvPr/>
        </p:nvSpPr>
        <p:spPr>
          <a:xfrm>
            <a:off x="6017794" y="479493"/>
            <a:ext cx="5458838" cy="13255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914400">
              <a:lnSpc>
                <a:spcPct val="90000"/>
              </a:lnSpc>
              <a:spcBef>
                <a:spcPct val="0"/>
              </a:spcBef>
              <a:spcAft>
                <a:spcPts val="600"/>
              </a:spcAft>
            </a:pPr>
            <a:r>
              <a:rPr lang="en-US" sz="4000" b="1" i="1" kern="1200" dirty="0">
                <a:solidFill>
                  <a:srgbClr val="92D050"/>
                </a:solidFill>
                <a:latin typeface="Calisto MT" pitchFamily="18" charset="0"/>
                <a:ea typeface="+mj-ea"/>
                <a:cs typeface="+mj-cs"/>
              </a:rPr>
              <a:t>RESULT ANALYSIS</a:t>
            </a:r>
          </a:p>
        </p:txBody>
      </p:sp>
      <p:sp>
        <p:nvSpPr>
          <p:cNvPr id="6" name="TextBox 5">
            <a:extLst>
              <a:ext uri="{FF2B5EF4-FFF2-40B4-BE49-F238E27FC236}">
                <a16:creationId xmlns:a16="http://schemas.microsoft.com/office/drawing/2014/main" id="{B51C2D50-D0C6-80CE-9DF9-59D5E5737087}"/>
              </a:ext>
            </a:extLst>
          </p:cNvPr>
          <p:cNvSpPr txBox="1"/>
          <p:nvPr/>
        </p:nvSpPr>
        <p:spPr>
          <a:xfrm>
            <a:off x="6017794" y="1984443"/>
            <a:ext cx="5458838" cy="4192520"/>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1" dirty="0">
                <a:solidFill>
                  <a:srgbClr val="C00000"/>
                </a:solidFill>
                <a:latin typeface="Calisto MT" pitchFamily="18" charset="0"/>
              </a:rPr>
              <a:t>DC – DEGREE CENTRALITY : </a:t>
            </a:r>
          </a:p>
          <a:p>
            <a:pPr indent="-228600" defTabSz="914400">
              <a:lnSpc>
                <a:spcPct val="90000"/>
              </a:lnSpc>
              <a:spcAft>
                <a:spcPts val="600"/>
              </a:spcAft>
              <a:buFont typeface="Arial" panose="020B0604020202020204" pitchFamily="34" charset="0"/>
              <a:buChar char="•"/>
            </a:pPr>
            <a:r>
              <a:rPr lang="en-US" dirty="0">
                <a:latin typeface="Calisto MT" pitchFamily="18" charset="0"/>
              </a:rPr>
              <a:t>	Indicates number of connections (connectivity) in the network of keywords.</a:t>
            </a:r>
          </a:p>
          <a:p>
            <a:pPr indent="-228600" defTabSz="914400">
              <a:lnSpc>
                <a:spcPct val="90000"/>
              </a:lnSpc>
              <a:spcAft>
                <a:spcPts val="600"/>
              </a:spcAft>
              <a:buFont typeface="Arial" panose="020B0604020202020204" pitchFamily="34" charset="0"/>
              <a:buChar char="•"/>
            </a:pPr>
            <a:endParaRPr lang="en-US" dirty="0">
              <a:latin typeface="Calisto MT" pitchFamily="18" charset="0"/>
            </a:endParaRPr>
          </a:p>
          <a:p>
            <a:pPr indent="-228600" defTabSz="914400">
              <a:lnSpc>
                <a:spcPct val="90000"/>
              </a:lnSpc>
              <a:spcAft>
                <a:spcPts val="600"/>
              </a:spcAft>
              <a:buFont typeface="Arial" panose="020B0604020202020204" pitchFamily="34" charset="0"/>
              <a:buChar char="•"/>
            </a:pPr>
            <a:r>
              <a:rPr lang="en-US" b="1" dirty="0">
                <a:solidFill>
                  <a:srgbClr val="C00000"/>
                </a:solidFill>
                <a:latin typeface="Calisto MT" pitchFamily="18" charset="0"/>
              </a:rPr>
              <a:t>BC – BETWEENNESS CENTRALITY :</a:t>
            </a:r>
          </a:p>
          <a:p>
            <a:pPr indent="-228600" defTabSz="914400">
              <a:lnSpc>
                <a:spcPct val="90000"/>
              </a:lnSpc>
              <a:spcAft>
                <a:spcPts val="600"/>
              </a:spcAft>
              <a:buFont typeface="Arial" panose="020B0604020202020204" pitchFamily="34" charset="0"/>
              <a:buChar char="•"/>
            </a:pPr>
            <a:r>
              <a:rPr lang="en-US" dirty="0">
                <a:latin typeface="Calisto MT" pitchFamily="18" charset="0"/>
              </a:rPr>
              <a:t>	Indicates the amount of influence or control a node has over the flow between nodes and networks. (similar to bridge).</a:t>
            </a:r>
          </a:p>
          <a:p>
            <a:pPr indent="-228600" defTabSz="914400">
              <a:lnSpc>
                <a:spcPct val="90000"/>
              </a:lnSpc>
              <a:spcAft>
                <a:spcPts val="600"/>
              </a:spcAft>
              <a:buFont typeface="Arial" panose="020B0604020202020204" pitchFamily="34" charset="0"/>
              <a:buChar char="•"/>
            </a:pPr>
            <a:endParaRPr lang="en-US" dirty="0">
              <a:latin typeface="Calisto MT" pitchFamily="18" charset="0"/>
            </a:endParaRPr>
          </a:p>
          <a:p>
            <a:pPr indent="-228600" defTabSz="914400">
              <a:lnSpc>
                <a:spcPct val="90000"/>
              </a:lnSpc>
              <a:spcAft>
                <a:spcPts val="600"/>
              </a:spcAft>
              <a:buFont typeface="Arial" panose="020B0604020202020204" pitchFamily="34" charset="0"/>
              <a:buChar char="•"/>
            </a:pPr>
            <a:r>
              <a:rPr lang="en-US" b="1" dirty="0">
                <a:solidFill>
                  <a:srgbClr val="C00000"/>
                </a:solidFill>
                <a:latin typeface="Calisto MT" pitchFamily="18" charset="0"/>
              </a:rPr>
              <a:t>CC – CLOSENESS CENTRALITY : </a:t>
            </a:r>
          </a:p>
          <a:p>
            <a:pPr indent="-228600" defTabSz="914400">
              <a:lnSpc>
                <a:spcPct val="90000"/>
              </a:lnSpc>
              <a:spcAft>
                <a:spcPts val="600"/>
              </a:spcAft>
              <a:buFont typeface="Arial" panose="020B0604020202020204" pitchFamily="34" charset="0"/>
              <a:buChar char="•"/>
            </a:pPr>
            <a:r>
              <a:rPr lang="en-US" dirty="0">
                <a:latin typeface="Calisto MT" pitchFamily="18" charset="0"/>
              </a:rPr>
              <a:t>	Indicates the easiest access to all other nodes in a network or sub-network (shortest distance from nodes).</a:t>
            </a:r>
          </a:p>
        </p:txBody>
      </p:sp>
      <p:pic>
        <p:nvPicPr>
          <p:cNvPr id="8" name="Picture 7" descr="A table of numbers with black text&#10;&#10;Description automatically generated">
            <a:extLst>
              <a:ext uri="{FF2B5EF4-FFF2-40B4-BE49-F238E27FC236}">
                <a16:creationId xmlns:a16="http://schemas.microsoft.com/office/drawing/2014/main" id="{D5017497-D104-285E-FA9A-33B27765079A}"/>
              </a:ext>
            </a:extLst>
          </p:cNvPr>
          <p:cNvPicPr>
            <a:picLocks noChangeAspect="1"/>
          </p:cNvPicPr>
          <p:nvPr/>
        </p:nvPicPr>
        <p:blipFill>
          <a:blip r:embed="rId2"/>
          <a:stretch>
            <a:fillRect/>
          </a:stretch>
        </p:blipFill>
        <p:spPr>
          <a:xfrm>
            <a:off x="0" y="0"/>
            <a:ext cx="5929503" cy="6858000"/>
          </a:xfrm>
          <a:prstGeom prst="rect">
            <a:avLst/>
          </a:prstGeom>
        </p:spPr>
      </p:pic>
    </p:spTree>
    <p:extLst>
      <p:ext uri="{BB962C8B-B14F-4D97-AF65-F5344CB8AC3E}">
        <p14:creationId xmlns:p14="http://schemas.microsoft.com/office/powerpoint/2010/main" val="3195819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descr="HD atom wallpapers | Peak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9346" y="4858602"/>
            <a:ext cx="2252654" cy="19993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32011" y="517778"/>
            <a:ext cx="9707335" cy="5632311"/>
          </a:xfrm>
          <a:prstGeom prst="rect">
            <a:avLst/>
          </a:prstGeom>
          <a:noFill/>
        </p:spPr>
        <p:txBody>
          <a:bodyPr wrap="square" rtlCol="0">
            <a:spAutoFit/>
          </a:bodyPr>
          <a:lstStyle/>
          <a:p>
            <a:pPr marL="342900" indent="-342900">
              <a:buAutoNum type="alphaUcPeriod"/>
            </a:pPr>
            <a:r>
              <a:rPr lang="en-GB" b="1" dirty="0">
                <a:solidFill>
                  <a:srgbClr val="FFC000"/>
                </a:solidFill>
                <a:latin typeface="Calisto MT" pitchFamily="18" charset="0"/>
              </a:rPr>
              <a:t>Evolution of Network in QC Research from 1990 to 2000 : </a:t>
            </a:r>
          </a:p>
          <a:p>
            <a:endParaRPr lang="en-GB" b="1" dirty="0">
              <a:solidFill>
                <a:schemeClr val="bg1"/>
              </a:solidFill>
              <a:latin typeface="Calisto MT" pitchFamily="18" charset="0"/>
            </a:endParaRPr>
          </a:p>
          <a:p>
            <a:r>
              <a:rPr lang="en-GB" b="1" dirty="0">
                <a:solidFill>
                  <a:schemeClr val="bg1"/>
                </a:solidFill>
                <a:latin typeface="Calisto MT" pitchFamily="18" charset="0"/>
              </a:rPr>
              <a:t>	</a:t>
            </a:r>
            <a:r>
              <a:rPr lang="en-GB" dirty="0">
                <a:solidFill>
                  <a:schemeClr val="bg1"/>
                </a:solidFill>
                <a:latin typeface="Calisto MT" pitchFamily="18" charset="0"/>
              </a:rPr>
              <a:t>*  In the first period, Table II show that quantum computer and quantum Turing machines have the highest DC. QC (item) with the BC of 0.486 and quantum computer with 0.118 established essential bridges among other network nodes to facilitate the interaction and coevolution between different topics.</a:t>
            </a:r>
          </a:p>
          <a:p>
            <a:endParaRPr lang="en-GB" dirty="0">
              <a:solidFill>
                <a:schemeClr val="bg1"/>
              </a:solidFill>
              <a:latin typeface="Calisto MT" pitchFamily="18" charset="0"/>
            </a:endParaRPr>
          </a:p>
          <a:p>
            <a:r>
              <a:rPr lang="en-GB" dirty="0">
                <a:solidFill>
                  <a:schemeClr val="bg1"/>
                </a:solidFill>
                <a:latin typeface="Calisto MT" pitchFamily="18" charset="0"/>
              </a:rPr>
              <a:t>	*  </a:t>
            </a:r>
            <a:r>
              <a:rPr lang="en-IN" dirty="0">
                <a:solidFill>
                  <a:schemeClr val="bg1"/>
                </a:solidFill>
                <a:latin typeface="Calisto MT" pitchFamily="18" charset="0"/>
              </a:rPr>
              <a:t>In this network, quantum optics, quantum searching, quantum lattice gas, quantum quantitates,</a:t>
            </a:r>
            <a:r>
              <a:rPr lang="en-GB" dirty="0">
                <a:solidFill>
                  <a:schemeClr val="bg1"/>
                </a:solidFill>
                <a:latin typeface="Calisto MT" pitchFamily="18" charset="0"/>
              </a:rPr>
              <a:t> quantum logic, and quantum communication also illustrate a significant connection with QC node.</a:t>
            </a:r>
          </a:p>
          <a:p>
            <a:endParaRPr lang="en-GB" dirty="0">
              <a:solidFill>
                <a:schemeClr val="bg1"/>
              </a:solidFill>
              <a:latin typeface="Calisto MT" pitchFamily="18" charset="0"/>
            </a:endParaRPr>
          </a:p>
          <a:p>
            <a:r>
              <a:rPr lang="en-GB" b="1" dirty="0">
                <a:solidFill>
                  <a:srgbClr val="FFC000"/>
                </a:solidFill>
                <a:latin typeface="Calisto MT" pitchFamily="18" charset="0"/>
              </a:rPr>
              <a:t>B. Evolution of Network in QC Research from 2001 to 2010 : </a:t>
            </a:r>
          </a:p>
          <a:p>
            <a:endParaRPr lang="en-GB" b="1" dirty="0">
              <a:solidFill>
                <a:srgbClr val="FFC000"/>
              </a:solidFill>
              <a:latin typeface="Calisto MT" pitchFamily="18" charset="0"/>
            </a:endParaRPr>
          </a:p>
          <a:p>
            <a:r>
              <a:rPr lang="en-GB" b="1" dirty="0">
                <a:solidFill>
                  <a:schemeClr val="bg1"/>
                </a:solidFill>
                <a:latin typeface="Calisto MT" pitchFamily="18" charset="0"/>
              </a:rPr>
              <a:t>	</a:t>
            </a:r>
            <a:r>
              <a:rPr lang="en-GB" dirty="0">
                <a:solidFill>
                  <a:schemeClr val="bg1"/>
                </a:solidFill>
                <a:latin typeface="Calisto MT" pitchFamily="18" charset="0"/>
              </a:rPr>
              <a:t>*  In the 2001–2010 period, the Quantum network has a great expansion. Table II shows that Quantum information and Quantum algorithms grasped the highest level of DC after QC and Quantum computer. Quantum dot with a value of 0.162 had a significant role in bridging the network.</a:t>
            </a:r>
          </a:p>
          <a:p>
            <a:endParaRPr lang="en-GB" dirty="0">
              <a:solidFill>
                <a:schemeClr val="bg1"/>
              </a:solidFill>
              <a:latin typeface="Calisto MT" pitchFamily="18" charset="0"/>
            </a:endParaRPr>
          </a:p>
          <a:p>
            <a:r>
              <a:rPr lang="en-GB" dirty="0">
                <a:solidFill>
                  <a:schemeClr val="bg1"/>
                </a:solidFill>
                <a:latin typeface="Calisto MT" pitchFamily="18" charset="0"/>
              </a:rPr>
              <a:t>	*  Quantum gate and Quantum dot have created new strong linkages with the node of Quantum computer, creating potential characteristics of coevolution over the course of time.</a:t>
            </a:r>
            <a:endParaRPr lang="en-IN" dirty="0">
              <a:solidFill>
                <a:schemeClr val="bg1"/>
              </a:solidFill>
              <a:latin typeface="Calisto MT" pitchFamily="18" charset="0"/>
            </a:endParaRPr>
          </a:p>
        </p:txBody>
      </p:sp>
    </p:spTree>
    <p:extLst>
      <p:ext uri="{BB962C8B-B14F-4D97-AF65-F5344CB8AC3E}">
        <p14:creationId xmlns:p14="http://schemas.microsoft.com/office/powerpoint/2010/main" val="2716049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3644" y="13644"/>
            <a:ext cx="8215953" cy="6771084"/>
          </a:xfrm>
          <a:prstGeom prst="rect">
            <a:avLst/>
          </a:prstGeom>
          <a:noFill/>
        </p:spPr>
        <p:txBody>
          <a:bodyPr wrap="square" rtlCol="0">
            <a:spAutoFit/>
          </a:bodyPr>
          <a:lstStyle/>
          <a:p>
            <a:r>
              <a:rPr lang="en-GB" b="1" dirty="0">
                <a:solidFill>
                  <a:srgbClr val="FFC000"/>
                </a:solidFill>
                <a:latin typeface="Calisto MT" pitchFamily="18" charset="0"/>
              </a:rPr>
              <a:t>C. Evolution of Network in QC Research from 2011 to 2020 :</a:t>
            </a:r>
          </a:p>
          <a:p>
            <a:endParaRPr lang="en-GB" b="1" dirty="0">
              <a:solidFill>
                <a:schemeClr val="bg1"/>
              </a:solidFill>
              <a:latin typeface="Calisto MT" pitchFamily="18" charset="0"/>
            </a:endParaRPr>
          </a:p>
          <a:p>
            <a:r>
              <a:rPr lang="en-GB" b="1" dirty="0">
                <a:solidFill>
                  <a:schemeClr val="bg1"/>
                </a:solidFill>
                <a:latin typeface="Calisto MT" pitchFamily="18" charset="0"/>
              </a:rPr>
              <a:t>	*  </a:t>
            </a:r>
            <a:r>
              <a:rPr lang="en-GB" dirty="0">
                <a:solidFill>
                  <a:schemeClr val="bg1"/>
                </a:solidFill>
                <a:latin typeface="Calisto MT" pitchFamily="18" charset="0"/>
              </a:rPr>
              <a:t>In the period from 2011 to 2020, Table II  show that Quantum algorithm has been experiencing a considerable growth in the DC measure. In this period, it has expanded even more than Quantum computer and can be considered the second highest DC node in the interconnection network of QC.</a:t>
            </a:r>
          </a:p>
          <a:p>
            <a:endParaRPr lang="en-GB" b="1" dirty="0">
              <a:solidFill>
                <a:schemeClr val="bg1"/>
              </a:solidFill>
              <a:latin typeface="Calisto MT" pitchFamily="18" charset="0"/>
            </a:endParaRPr>
          </a:p>
          <a:p>
            <a:r>
              <a:rPr lang="en-GB" b="1" dirty="0">
                <a:solidFill>
                  <a:schemeClr val="bg1"/>
                </a:solidFill>
                <a:latin typeface="Calisto MT" pitchFamily="18" charset="0"/>
              </a:rPr>
              <a:t>	*  </a:t>
            </a:r>
            <a:r>
              <a:rPr lang="en-GB" dirty="0">
                <a:solidFill>
                  <a:schemeClr val="bg1"/>
                </a:solidFill>
                <a:latin typeface="Calisto MT" pitchFamily="18" charset="0"/>
              </a:rPr>
              <a:t>Quantum information and Quantum correcting-error code have a higher DC value than Quantum computer: this result shows the growing importance of software development in QC. In fact, these results also illustrate a transition of QC research from hardware to software aspects in evolutionary development. </a:t>
            </a:r>
          </a:p>
          <a:p>
            <a:endParaRPr lang="en-GB" b="1" dirty="0">
              <a:solidFill>
                <a:schemeClr val="bg1"/>
              </a:solidFill>
              <a:latin typeface="Calisto MT" pitchFamily="18" charset="0"/>
            </a:endParaRPr>
          </a:p>
          <a:p>
            <a:r>
              <a:rPr lang="en-GB" b="1" dirty="0">
                <a:solidFill>
                  <a:srgbClr val="FFC000"/>
                </a:solidFill>
                <a:latin typeface="Calisto MT" pitchFamily="18" charset="0"/>
              </a:rPr>
              <a:t>D. General Evolution of the Network in QC Research and Emerging Technologies for Innovative Applications in Markets : </a:t>
            </a:r>
          </a:p>
          <a:p>
            <a:endParaRPr lang="en-GB" b="1" dirty="0">
              <a:solidFill>
                <a:srgbClr val="FFC000"/>
              </a:solidFill>
              <a:latin typeface="Calisto MT" pitchFamily="18" charset="0"/>
            </a:endParaRPr>
          </a:p>
          <a:p>
            <a:r>
              <a:rPr lang="en-GB" b="1" dirty="0">
                <a:solidFill>
                  <a:schemeClr val="bg1"/>
                </a:solidFill>
                <a:latin typeface="Calisto MT" pitchFamily="18" charset="0"/>
              </a:rPr>
              <a:t>	</a:t>
            </a:r>
            <a:r>
              <a:rPr lang="en-GB" sz="1600" dirty="0">
                <a:solidFill>
                  <a:schemeClr val="bg1"/>
                </a:solidFill>
                <a:latin typeface="Calisto MT" pitchFamily="18" charset="0"/>
              </a:rPr>
              <a:t>*  An in-depth technology analysis within the network of QC shows that in the period 1990 - 2000, the highest connectivity is due to nodes of Quantum Turing machine (DC = 9) and quantum information (DC = 8), in addition, of course to main nodes of QC and quantum computer. In 2001–2010  period, the highest connectivity is driven by quantum information with a considerably increase of DC=45 and quantum algorithm having DC = 41. In the last period (2011–2020), the acceleration of connectivity is driven due to quantum algorithm (DC = 102), quantum information with DC = 90, and the new entry of quantum error-correcting code (DC = 65). These evolutionary aspects of QC research suggest, as said, a transition from hardware to software characteristics of the science dynamics.</a:t>
            </a:r>
            <a:endParaRPr lang="en-IN" sz="1600" b="1" dirty="0">
              <a:solidFill>
                <a:schemeClr val="bg1"/>
              </a:solidFill>
              <a:latin typeface="Calisto MT" pitchFamily="18" charset="0"/>
            </a:endParaRPr>
          </a:p>
        </p:txBody>
      </p:sp>
    </p:spTree>
    <p:extLst>
      <p:ext uri="{BB962C8B-B14F-4D97-AF65-F5344CB8AC3E}">
        <p14:creationId xmlns:p14="http://schemas.microsoft.com/office/powerpoint/2010/main" val="2255239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 name="Table 3"/>
          <p:cNvGraphicFramePr>
            <a:graphicFrameLocks noGrp="1"/>
          </p:cNvGraphicFramePr>
          <p:nvPr>
            <p:extLst>
              <p:ext uri="{D42A27DB-BD31-4B8C-83A1-F6EECF244321}">
                <p14:modId xmlns:p14="http://schemas.microsoft.com/office/powerpoint/2010/main" val="771256849"/>
              </p:ext>
            </p:extLst>
          </p:nvPr>
        </p:nvGraphicFramePr>
        <p:xfrm>
          <a:off x="409432" y="2232408"/>
          <a:ext cx="11341288" cy="4550533"/>
        </p:xfrm>
        <a:graphic>
          <a:graphicData uri="http://schemas.openxmlformats.org/drawingml/2006/table">
            <a:tbl>
              <a:tblPr firstRow="1" bandRow="1">
                <a:tableStyleId>{5C22544A-7EE6-4342-B048-85BDC9FD1C3A}</a:tableStyleId>
              </a:tblPr>
              <a:tblGrid>
                <a:gridCol w="2835322">
                  <a:extLst>
                    <a:ext uri="{9D8B030D-6E8A-4147-A177-3AD203B41FA5}">
                      <a16:colId xmlns:a16="http://schemas.microsoft.com/office/drawing/2014/main" val="20000"/>
                    </a:ext>
                  </a:extLst>
                </a:gridCol>
                <a:gridCol w="2835322">
                  <a:extLst>
                    <a:ext uri="{9D8B030D-6E8A-4147-A177-3AD203B41FA5}">
                      <a16:colId xmlns:a16="http://schemas.microsoft.com/office/drawing/2014/main" val="20001"/>
                    </a:ext>
                  </a:extLst>
                </a:gridCol>
                <a:gridCol w="2835322">
                  <a:extLst>
                    <a:ext uri="{9D8B030D-6E8A-4147-A177-3AD203B41FA5}">
                      <a16:colId xmlns:a16="http://schemas.microsoft.com/office/drawing/2014/main" val="20002"/>
                    </a:ext>
                  </a:extLst>
                </a:gridCol>
                <a:gridCol w="2835322">
                  <a:extLst>
                    <a:ext uri="{9D8B030D-6E8A-4147-A177-3AD203B41FA5}">
                      <a16:colId xmlns:a16="http://schemas.microsoft.com/office/drawing/2014/main" val="20003"/>
                    </a:ext>
                  </a:extLst>
                </a:gridCol>
              </a:tblGrid>
              <a:tr h="464011">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b="0" dirty="0">
                          <a:solidFill>
                            <a:schemeClr val="tx1"/>
                          </a:solidFill>
                          <a:latin typeface="Calisto MT" pitchFamily="18" charset="0"/>
                        </a:rPr>
                        <a:t>1990 - 2000</a:t>
                      </a:r>
                      <a:endParaRPr lang="en-IN" b="0" dirty="0">
                        <a:solidFill>
                          <a:schemeClr val="tx1"/>
                        </a:solidFill>
                        <a:latin typeface="Calisto MT" pitchFamily="18" charset="0"/>
                      </a:endParaRPr>
                    </a:p>
                    <a:p>
                      <a:pPr algn="ctr"/>
                      <a:endParaRPr lang="en-IN" b="0" dirty="0">
                        <a:solidFill>
                          <a:schemeClr val="tx1"/>
                        </a:solidFill>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b="0" dirty="0">
                          <a:solidFill>
                            <a:schemeClr val="tx1"/>
                          </a:solidFill>
                          <a:latin typeface="Calisto MT" pitchFamily="18" charset="0"/>
                        </a:rPr>
                        <a:t>8.45</a:t>
                      </a:r>
                      <a:endParaRPr lang="en-IN" b="0" dirty="0">
                        <a:solidFill>
                          <a:schemeClr val="tx1"/>
                        </a:solidFill>
                        <a:latin typeface="Calisto MT" pitchFamily="18" charset="0"/>
                      </a:endParaRPr>
                    </a:p>
                    <a:p>
                      <a:pPr algn="ctr"/>
                      <a:endParaRPr lang="en-IN" b="0" dirty="0">
                        <a:solidFill>
                          <a:schemeClr val="tx1"/>
                        </a:solidFill>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b="0" dirty="0">
                          <a:solidFill>
                            <a:schemeClr val="tx1"/>
                          </a:solidFill>
                          <a:latin typeface="Calisto MT" pitchFamily="18" charset="0"/>
                        </a:rPr>
                        <a:t>0.038</a:t>
                      </a:r>
                      <a:endParaRPr lang="en-IN" b="0" dirty="0">
                        <a:solidFill>
                          <a:schemeClr val="tx1"/>
                        </a:solidFill>
                        <a:latin typeface="Calisto MT" pitchFamily="18" charset="0"/>
                      </a:endParaRPr>
                    </a:p>
                    <a:p>
                      <a:pPr algn="ctr"/>
                      <a:endParaRPr lang="en-IN" b="0" dirty="0">
                        <a:solidFill>
                          <a:schemeClr val="tx1"/>
                        </a:solidFill>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b="0" dirty="0">
                          <a:solidFill>
                            <a:schemeClr val="tx1"/>
                          </a:solidFill>
                          <a:latin typeface="Calisto MT" pitchFamily="18" charset="0"/>
                        </a:rPr>
                        <a:t>0.496</a:t>
                      </a:r>
                      <a:endParaRPr lang="en-IN" b="0" dirty="0">
                        <a:solidFill>
                          <a:schemeClr val="tx1"/>
                        </a:solidFill>
                        <a:latin typeface="Calisto MT" pitchFamily="18" charset="0"/>
                      </a:endParaRPr>
                    </a:p>
                    <a:p>
                      <a:pPr algn="ctr"/>
                      <a:endParaRPr lang="en-IN" b="0" dirty="0">
                        <a:solidFill>
                          <a:schemeClr val="tx1"/>
                        </a:solidFill>
                        <a:latin typeface="Calisto MT" pitchFamily="18" charset="0"/>
                      </a:endParaRPr>
                    </a:p>
                  </a:txBody>
                  <a:tcPr/>
                </a:tc>
                <a:extLst>
                  <a:ext uri="{0D108BD9-81ED-4DB2-BD59-A6C34878D82A}">
                    <a16:rowId xmlns:a16="http://schemas.microsoft.com/office/drawing/2014/main" val="10000"/>
                  </a:ext>
                </a:extLst>
              </a:tr>
              <a:tr h="479037">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2001 - 2010</a:t>
                      </a:r>
                      <a:endParaRPr lang="en-IN" dirty="0">
                        <a:latin typeface="Calisto MT" pitchFamily="18" charset="0"/>
                      </a:endParaRPr>
                    </a:p>
                    <a:p>
                      <a:pPr algn="ctr"/>
                      <a:endParaRPr lang="en-IN" dirty="0">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33.05</a:t>
                      </a:r>
                      <a:endParaRPr lang="en-IN" dirty="0">
                        <a:latin typeface="Calisto MT" pitchFamily="18" charset="0"/>
                      </a:endParaRPr>
                    </a:p>
                    <a:p>
                      <a:pPr algn="ctr"/>
                      <a:endParaRPr lang="en-IN" dirty="0">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0.043</a:t>
                      </a:r>
                      <a:endParaRPr lang="en-IN" dirty="0">
                        <a:latin typeface="Calisto MT" pitchFamily="18" charset="0"/>
                      </a:endParaRPr>
                    </a:p>
                    <a:p>
                      <a:pPr algn="ctr"/>
                      <a:endParaRPr lang="en-IN" dirty="0">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0.470</a:t>
                      </a:r>
                      <a:endParaRPr lang="en-IN" dirty="0">
                        <a:latin typeface="Calisto MT" pitchFamily="18" charset="0"/>
                      </a:endParaRPr>
                    </a:p>
                    <a:p>
                      <a:pPr algn="ctr"/>
                      <a:endParaRPr lang="en-IN" dirty="0">
                        <a:latin typeface="Calisto MT" pitchFamily="18" charset="0"/>
                      </a:endParaRPr>
                    </a:p>
                  </a:txBody>
                  <a:tcPr/>
                </a:tc>
                <a:extLst>
                  <a:ext uri="{0D108BD9-81ED-4DB2-BD59-A6C34878D82A}">
                    <a16:rowId xmlns:a16="http://schemas.microsoft.com/office/drawing/2014/main" val="10001"/>
                  </a:ext>
                </a:extLst>
              </a:tr>
              <a:tr h="494049">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2011 - 2020</a:t>
                      </a:r>
                      <a:endParaRPr lang="en-IN" dirty="0">
                        <a:latin typeface="Calisto MT" pitchFamily="18" charset="0"/>
                      </a:endParaRPr>
                    </a:p>
                    <a:p>
                      <a:pPr algn="ctr"/>
                      <a:endParaRPr lang="en-IN" dirty="0">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71.25</a:t>
                      </a:r>
                      <a:endParaRPr lang="en-IN" dirty="0">
                        <a:latin typeface="Calisto MT" pitchFamily="18" charset="0"/>
                      </a:endParaRPr>
                    </a:p>
                    <a:p>
                      <a:pPr algn="ctr"/>
                      <a:endParaRPr lang="en-IN" dirty="0">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0.042</a:t>
                      </a:r>
                      <a:endParaRPr lang="en-IN" dirty="0">
                        <a:latin typeface="Calisto MT" pitchFamily="18" charset="0"/>
                      </a:endParaRPr>
                    </a:p>
                    <a:p>
                      <a:pPr algn="ctr"/>
                      <a:endParaRPr lang="en-IN" dirty="0">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0.465</a:t>
                      </a:r>
                      <a:endParaRPr lang="en-IN" dirty="0">
                        <a:latin typeface="Calisto MT" pitchFamily="18" charset="0"/>
                      </a:endParaRPr>
                    </a:p>
                    <a:p>
                      <a:pPr algn="ctr"/>
                      <a:endParaRPr lang="en-IN" dirty="0">
                        <a:latin typeface="Calisto MT" pitchFamily="18" charset="0"/>
                      </a:endParaRPr>
                    </a:p>
                  </a:txBody>
                  <a:tcPr/>
                </a:tc>
                <a:extLst>
                  <a:ext uri="{0D108BD9-81ED-4DB2-BD59-A6C34878D82A}">
                    <a16:rowId xmlns:a16="http://schemas.microsoft.com/office/drawing/2014/main" val="10002"/>
                  </a:ext>
                </a:extLst>
              </a:tr>
              <a:tr h="700131">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 growth of</a:t>
                      </a:r>
                      <a:r>
                        <a:rPr lang="en-GB" baseline="0" dirty="0">
                          <a:latin typeface="Calisto MT" pitchFamily="18" charset="0"/>
                        </a:rPr>
                        <a:t> 2001 – 2010 on 1990 – 2000 period</a:t>
                      </a:r>
                      <a:endParaRPr lang="en-IN" dirty="0">
                        <a:latin typeface="Calisto MT" pitchFamily="18" charset="0"/>
                      </a:endParaRPr>
                    </a:p>
                    <a:p>
                      <a:pPr algn="ctr"/>
                      <a:endParaRPr lang="en-IN" dirty="0">
                        <a:latin typeface="Calisto MT" pitchFamily="18" charset="0"/>
                      </a:endParaRPr>
                    </a:p>
                  </a:txBody>
                  <a:tcPr/>
                </a:tc>
                <a:tc>
                  <a:txBody>
                    <a:bodyPr/>
                    <a:lstStyle/>
                    <a:p>
                      <a:pPr algn="ctr"/>
                      <a:r>
                        <a:rPr lang="en-GB" dirty="0">
                          <a:latin typeface="Calisto MT" pitchFamily="18" charset="0"/>
                        </a:rPr>
                        <a:t>2.91</a:t>
                      </a:r>
                      <a:endParaRPr lang="en-IN" dirty="0">
                        <a:latin typeface="Calisto MT" pitchFamily="18" charset="0"/>
                      </a:endParaRPr>
                    </a:p>
                  </a:txBody>
                  <a:tcPr/>
                </a:tc>
                <a:tc>
                  <a:txBody>
                    <a:bodyPr/>
                    <a:lstStyle/>
                    <a:p>
                      <a:pPr algn="ctr"/>
                      <a:r>
                        <a:rPr lang="en-GB" dirty="0">
                          <a:latin typeface="Calisto MT" pitchFamily="18" charset="0"/>
                        </a:rPr>
                        <a:t>0.14</a:t>
                      </a:r>
                      <a:endParaRPr lang="en-IN" dirty="0">
                        <a:latin typeface="Calisto MT" pitchFamily="18" charset="0"/>
                      </a:endParaRPr>
                    </a:p>
                  </a:txBody>
                  <a:tcPr/>
                </a:tc>
                <a:tc>
                  <a:txBody>
                    <a:bodyPr/>
                    <a:lstStyle/>
                    <a:p>
                      <a:pPr algn="ctr"/>
                      <a:r>
                        <a:rPr lang="en-GB" dirty="0">
                          <a:latin typeface="Calisto MT" pitchFamily="18" charset="0"/>
                        </a:rPr>
                        <a:t>-0.05</a:t>
                      </a:r>
                      <a:endParaRPr lang="en-IN" dirty="0">
                        <a:latin typeface="Calisto MT" pitchFamily="18" charset="0"/>
                      </a:endParaRPr>
                    </a:p>
                  </a:txBody>
                  <a:tcPr/>
                </a:tc>
                <a:extLst>
                  <a:ext uri="{0D108BD9-81ED-4DB2-BD59-A6C34878D82A}">
                    <a16:rowId xmlns:a16="http://schemas.microsoft.com/office/drawing/2014/main" val="10003"/>
                  </a:ext>
                </a:extLst>
              </a:tr>
              <a:tr h="801493">
                <a:tc>
                  <a:txBody>
                    <a:bodyPr/>
                    <a:lstStyle/>
                    <a:p>
                      <a:pPr algn="ctr"/>
                      <a:r>
                        <a:rPr lang="en-GB" dirty="0">
                          <a:latin typeface="Calisto MT" pitchFamily="18" charset="0"/>
                        </a:rPr>
                        <a:t>% growth of</a:t>
                      </a:r>
                      <a:r>
                        <a:rPr lang="en-GB" baseline="0" dirty="0">
                          <a:latin typeface="Calisto MT" pitchFamily="18" charset="0"/>
                        </a:rPr>
                        <a:t> 2011 – 2020 on 1990 – 2000 period</a:t>
                      </a:r>
                      <a:endParaRPr lang="en-IN" dirty="0">
                        <a:latin typeface="Calisto MT" pitchFamily="18" charset="0"/>
                      </a:endParaRPr>
                    </a:p>
                  </a:txBody>
                  <a:tcPr/>
                </a:tc>
                <a:tc>
                  <a:txBody>
                    <a:bodyPr/>
                    <a:lstStyle/>
                    <a:p>
                      <a:pPr algn="ctr"/>
                      <a:r>
                        <a:rPr lang="en-GB" dirty="0">
                          <a:latin typeface="Calisto MT" pitchFamily="18" charset="0"/>
                        </a:rPr>
                        <a:t>7.43</a:t>
                      </a:r>
                      <a:endParaRPr lang="en-IN" dirty="0">
                        <a:latin typeface="Calisto MT" pitchFamily="18" charset="0"/>
                      </a:endParaRPr>
                    </a:p>
                  </a:txBody>
                  <a:tcPr/>
                </a:tc>
                <a:tc>
                  <a:txBody>
                    <a:bodyPr/>
                    <a:lstStyle/>
                    <a:p>
                      <a:pPr algn="ctr"/>
                      <a:r>
                        <a:rPr lang="en-GB" dirty="0">
                          <a:latin typeface="Calisto MT" pitchFamily="18" charset="0"/>
                        </a:rPr>
                        <a:t>0.12</a:t>
                      </a:r>
                      <a:endParaRPr lang="en-IN" dirty="0">
                        <a:latin typeface="Calisto MT" pitchFamily="18" charset="0"/>
                      </a:endParaRPr>
                    </a:p>
                  </a:txBody>
                  <a:tcPr/>
                </a:tc>
                <a:tc>
                  <a:txBody>
                    <a:bodyPr/>
                    <a:lstStyle/>
                    <a:p>
                      <a:pPr algn="ctr"/>
                      <a:r>
                        <a:rPr lang="en-GB" dirty="0">
                          <a:latin typeface="Calisto MT" pitchFamily="18" charset="0"/>
                        </a:rPr>
                        <a:t>-0.06</a:t>
                      </a:r>
                      <a:endParaRPr lang="en-IN" dirty="0">
                        <a:latin typeface="Calisto MT" pitchFamily="18" charset="0"/>
                      </a:endParaRPr>
                    </a:p>
                  </a:txBody>
                  <a:tcPr/>
                </a:tc>
                <a:extLst>
                  <a:ext uri="{0D108BD9-81ED-4DB2-BD59-A6C34878D82A}">
                    <a16:rowId xmlns:a16="http://schemas.microsoft.com/office/drawing/2014/main" val="10004"/>
                  </a:ext>
                </a:extLst>
              </a:tr>
              <a:tr h="717488">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latin typeface="Calisto MT" pitchFamily="18" charset="0"/>
                        </a:rPr>
                        <a:t>% growth of</a:t>
                      </a:r>
                      <a:r>
                        <a:rPr lang="en-GB" baseline="0" dirty="0">
                          <a:latin typeface="Calisto MT" pitchFamily="18" charset="0"/>
                        </a:rPr>
                        <a:t> 2011 – 2020 on 2001 – 2010 period</a:t>
                      </a:r>
                      <a:endParaRPr lang="en-IN" dirty="0">
                        <a:latin typeface="Calisto MT" pitchFamily="18" charset="0"/>
                      </a:endParaRPr>
                    </a:p>
                    <a:p>
                      <a:pPr algn="ctr"/>
                      <a:endParaRPr lang="en-IN" dirty="0">
                        <a:latin typeface="Calisto MT" pitchFamily="18" charset="0"/>
                      </a:endParaRPr>
                    </a:p>
                  </a:txBody>
                  <a:tcPr/>
                </a:tc>
                <a:tc>
                  <a:txBody>
                    <a:bodyPr/>
                    <a:lstStyle/>
                    <a:p>
                      <a:pPr algn="ctr"/>
                      <a:r>
                        <a:rPr lang="en-GB" dirty="0">
                          <a:latin typeface="Calisto MT" pitchFamily="18" charset="0"/>
                        </a:rPr>
                        <a:t>1.16</a:t>
                      </a:r>
                      <a:endParaRPr lang="en-IN" dirty="0">
                        <a:latin typeface="Calisto MT" pitchFamily="18" charset="0"/>
                      </a:endParaRPr>
                    </a:p>
                  </a:txBody>
                  <a:tcPr/>
                </a:tc>
                <a:tc>
                  <a:txBody>
                    <a:bodyPr/>
                    <a:lstStyle/>
                    <a:p>
                      <a:pPr algn="ctr"/>
                      <a:r>
                        <a:rPr lang="en-GB" dirty="0">
                          <a:latin typeface="Calisto MT" pitchFamily="18" charset="0"/>
                        </a:rPr>
                        <a:t>-0.016</a:t>
                      </a:r>
                      <a:endParaRPr lang="en-IN" dirty="0">
                        <a:latin typeface="Calisto MT" pitchFamily="18" charset="0"/>
                      </a:endParaRPr>
                    </a:p>
                  </a:txBody>
                  <a:tcPr/>
                </a:tc>
                <a:tc>
                  <a:txBody>
                    <a:bodyPr/>
                    <a:lstStyle/>
                    <a:p>
                      <a:pPr algn="ctr"/>
                      <a:r>
                        <a:rPr lang="en-GB" dirty="0">
                          <a:latin typeface="Calisto MT" pitchFamily="18" charset="0"/>
                        </a:rPr>
                        <a:t>-0.011</a:t>
                      </a:r>
                      <a:endParaRPr lang="en-IN" dirty="0">
                        <a:latin typeface="Calisto MT" pitchFamily="18" charset="0"/>
                      </a:endParaRPr>
                    </a:p>
                  </a:txBody>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300790587"/>
              </p:ext>
            </p:extLst>
          </p:nvPr>
        </p:nvGraphicFramePr>
        <p:xfrm>
          <a:off x="409431" y="1022234"/>
          <a:ext cx="11341292" cy="1188720"/>
        </p:xfrm>
        <a:graphic>
          <a:graphicData uri="http://schemas.openxmlformats.org/drawingml/2006/table">
            <a:tbl>
              <a:tblPr firstRow="1" bandRow="1">
                <a:tableStyleId>{5C22544A-7EE6-4342-B048-85BDC9FD1C3A}</a:tableStyleId>
              </a:tblPr>
              <a:tblGrid>
                <a:gridCol w="2835323">
                  <a:extLst>
                    <a:ext uri="{9D8B030D-6E8A-4147-A177-3AD203B41FA5}">
                      <a16:colId xmlns:a16="http://schemas.microsoft.com/office/drawing/2014/main" val="20000"/>
                    </a:ext>
                  </a:extLst>
                </a:gridCol>
                <a:gridCol w="2835323">
                  <a:extLst>
                    <a:ext uri="{9D8B030D-6E8A-4147-A177-3AD203B41FA5}">
                      <a16:colId xmlns:a16="http://schemas.microsoft.com/office/drawing/2014/main" val="20001"/>
                    </a:ext>
                  </a:extLst>
                </a:gridCol>
                <a:gridCol w="2835323">
                  <a:extLst>
                    <a:ext uri="{9D8B030D-6E8A-4147-A177-3AD203B41FA5}">
                      <a16:colId xmlns:a16="http://schemas.microsoft.com/office/drawing/2014/main" val="20002"/>
                    </a:ext>
                  </a:extLst>
                </a:gridCol>
                <a:gridCol w="2835323">
                  <a:extLst>
                    <a:ext uri="{9D8B030D-6E8A-4147-A177-3AD203B41FA5}">
                      <a16:colId xmlns:a16="http://schemas.microsoft.com/office/drawing/2014/main" val="20003"/>
                    </a:ext>
                  </a:extLst>
                </a:gridCol>
              </a:tblGrid>
              <a:tr h="1024930">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solidFill>
                            <a:schemeClr val="tx1"/>
                          </a:solidFill>
                          <a:latin typeface="Calisto MT" pitchFamily="18" charset="0"/>
                        </a:rPr>
                        <a:t>PERIOD</a:t>
                      </a:r>
                      <a:endParaRPr lang="en-IN" dirty="0">
                        <a:solidFill>
                          <a:schemeClr val="tx1"/>
                        </a:solidFill>
                        <a:latin typeface="Calisto MT" pitchFamily="18" charset="0"/>
                      </a:endParaRPr>
                    </a:p>
                    <a:p>
                      <a:pPr algn="ctr"/>
                      <a:endParaRPr lang="en-IN" dirty="0">
                        <a:latin typeface="Calisto MT" pitchFamily="18" charset="0"/>
                      </a:endParaRPr>
                    </a:p>
                  </a:txBody>
                  <a:tcPr/>
                </a:tc>
                <a:tc>
                  <a:txBody>
                    <a:bodyPr/>
                    <a:lstStyle/>
                    <a:p>
                      <a:pPr algn="ctr"/>
                      <a:r>
                        <a:rPr lang="en-GB" dirty="0">
                          <a:solidFill>
                            <a:schemeClr val="tx1"/>
                          </a:solidFill>
                          <a:latin typeface="Calisto MT" pitchFamily="18" charset="0"/>
                        </a:rPr>
                        <a:t>DEGREE</a:t>
                      </a:r>
                      <a:r>
                        <a:rPr lang="en-GB" baseline="0" dirty="0">
                          <a:solidFill>
                            <a:schemeClr val="tx1"/>
                          </a:solidFill>
                          <a:latin typeface="Calisto MT" pitchFamily="18" charset="0"/>
                        </a:rPr>
                        <a:t> CENTRALITY </a:t>
                      </a:r>
                    </a:p>
                    <a:p>
                      <a:pPr algn="ctr"/>
                      <a:r>
                        <a:rPr lang="en-GB" baseline="0" dirty="0">
                          <a:solidFill>
                            <a:schemeClr val="tx1"/>
                          </a:solidFill>
                          <a:latin typeface="Calisto MT" pitchFamily="18" charset="0"/>
                        </a:rPr>
                        <a:t>( DC )</a:t>
                      </a:r>
                      <a:endParaRPr lang="en-IN" dirty="0">
                        <a:solidFill>
                          <a:schemeClr val="tx1"/>
                        </a:solidFill>
                        <a:latin typeface="Calisto MT" pitchFamily="18" charset="0"/>
                      </a:endParaRPr>
                    </a:p>
                    <a:p>
                      <a:pPr algn="ctr"/>
                      <a:endParaRPr lang="en-IN" dirty="0">
                        <a:latin typeface="Calisto MT" pitchFamily="18" charset="0"/>
                      </a:endParaRPr>
                    </a:p>
                  </a:txBody>
                  <a:tcPr/>
                </a:tc>
                <a:tc>
                  <a:txBody>
                    <a:bodyPr/>
                    <a:lstStyle/>
                    <a:p>
                      <a:pPr marL="0" marR="0" indent="0" algn="ctr" defTabSz="914358" rtl="0" eaLnBrk="1" fontAlgn="auto" latinLnBrk="0" hangingPunct="1">
                        <a:lnSpc>
                          <a:spcPct val="100000"/>
                        </a:lnSpc>
                        <a:spcBef>
                          <a:spcPts val="0"/>
                        </a:spcBef>
                        <a:spcAft>
                          <a:spcPts val="0"/>
                        </a:spcAft>
                        <a:buClrTx/>
                        <a:buSzTx/>
                        <a:buFontTx/>
                        <a:buNone/>
                        <a:tabLst/>
                        <a:defRPr/>
                      </a:pPr>
                      <a:r>
                        <a:rPr lang="en-GB" dirty="0">
                          <a:solidFill>
                            <a:schemeClr val="tx1"/>
                          </a:solidFill>
                          <a:latin typeface="Calisto MT" pitchFamily="18" charset="0"/>
                        </a:rPr>
                        <a:t>BETWEENNESS</a:t>
                      </a:r>
                      <a:r>
                        <a:rPr lang="en-GB" baseline="0" dirty="0">
                          <a:solidFill>
                            <a:schemeClr val="tx1"/>
                          </a:solidFill>
                          <a:latin typeface="Calisto MT" pitchFamily="18" charset="0"/>
                        </a:rPr>
                        <a:t> CENTRALITY ( BC )</a:t>
                      </a:r>
                      <a:endParaRPr lang="en-IN" dirty="0">
                        <a:solidFill>
                          <a:schemeClr val="tx1"/>
                        </a:solidFill>
                        <a:latin typeface="Calisto MT" pitchFamily="18" charset="0"/>
                      </a:endParaRPr>
                    </a:p>
                    <a:p>
                      <a:pPr algn="ctr"/>
                      <a:endParaRPr lang="en-IN" dirty="0">
                        <a:latin typeface="Calisto MT" pitchFamily="18" charset="0"/>
                      </a:endParaRPr>
                    </a:p>
                  </a:txBody>
                  <a:tcPr/>
                </a:tc>
                <a:tc>
                  <a:txBody>
                    <a:bodyPr/>
                    <a:lstStyle/>
                    <a:p>
                      <a:pPr algn="ctr"/>
                      <a:r>
                        <a:rPr lang="en-GB" dirty="0">
                          <a:solidFill>
                            <a:schemeClr val="tx1"/>
                          </a:solidFill>
                          <a:latin typeface="Calisto MT" pitchFamily="18" charset="0"/>
                        </a:rPr>
                        <a:t>CLOSENESS CENTRALITY </a:t>
                      </a:r>
                    </a:p>
                    <a:p>
                      <a:pPr algn="ctr"/>
                      <a:r>
                        <a:rPr lang="en-GB" dirty="0">
                          <a:solidFill>
                            <a:schemeClr val="tx1"/>
                          </a:solidFill>
                          <a:latin typeface="Calisto MT" pitchFamily="18" charset="0"/>
                        </a:rPr>
                        <a:t>( CC )</a:t>
                      </a:r>
                      <a:endParaRPr lang="en-IN" dirty="0">
                        <a:solidFill>
                          <a:schemeClr val="tx1"/>
                        </a:solidFill>
                        <a:latin typeface="Calisto MT" pitchFamily="18" charset="0"/>
                      </a:endParaRPr>
                    </a:p>
                    <a:p>
                      <a:endParaRPr lang="en-IN" dirty="0">
                        <a:latin typeface="Calisto MT" pitchFamily="18" charset="0"/>
                      </a:endParaRPr>
                    </a:p>
                  </a:txBody>
                  <a:tcPr/>
                </a:tc>
                <a:extLst>
                  <a:ext uri="{0D108BD9-81ED-4DB2-BD59-A6C34878D82A}">
                    <a16:rowId xmlns:a16="http://schemas.microsoft.com/office/drawing/2014/main" val="10000"/>
                  </a:ext>
                </a:extLst>
              </a:tr>
            </a:tbl>
          </a:graphicData>
        </a:graphic>
      </p:graphicFrame>
      <p:sp>
        <p:nvSpPr>
          <p:cNvPr id="6" name="TextBox 5"/>
          <p:cNvSpPr txBox="1"/>
          <p:nvPr/>
        </p:nvSpPr>
        <p:spPr>
          <a:xfrm>
            <a:off x="1" y="27293"/>
            <a:ext cx="12191999" cy="738664"/>
          </a:xfrm>
          <a:prstGeom prst="rect">
            <a:avLst/>
          </a:prstGeom>
          <a:noFill/>
        </p:spPr>
        <p:txBody>
          <a:bodyPr wrap="square" rtlCol="0">
            <a:spAutoFit/>
          </a:bodyPr>
          <a:lstStyle/>
          <a:p>
            <a:pPr algn="ctr"/>
            <a:r>
              <a:rPr lang="en-GB" sz="1400" b="1" dirty="0">
                <a:solidFill>
                  <a:schemeClr val="bg1"/>
                </a:solidFill>
                <a:latin typeface="Calisto MT" pitchFamily="18" charset="0"/>
              </a:rPr>
              <a:t>TABLE III</a:t>
            </a:r>
          </a:p>
          <a:p>
            <a:pPr algn="ctr"/>
            <a:endParaRPr lang="en-GB" sz="1400" b="1" dirty="0">
              <a:solidFill>
                <a:schemeClr val="bg1"/>
              </a:solidFill>
              <a:latin typeface="Calisto MT" pitchFamily="18" charset="0"/>
            </a:endParaRPr>
          </a:p>
          <a:p>
            <a:pPr algn="ctr"/>
            <a:r>
              <a:rPr lang="en-GB" sz="1400" b="1" dirty="0">
                <a:solidFill>
                  <a:srgbClr val="FFC000"/>
                </a:solidFill>
                <a:latin typeface="Calisto MT" pitchFamily="18" charset="0"/>
              </a:rPr>
              <a:t>PATTERN OF THE EVOLUTION OF QUANTUM COMPUTING RESEARCH FROM 1990 – 2020 , BASED ON TOP 20 FIELDS OF TABLE II </a:t>
            </a:r>
            <a:endParaRPr lang="en-IN" sz="1400" b="1" dirty="0">
              <a:solidFill>
                <a:srgbClr val="FFC000"/>
              </a:solidFill>
              <a:latin typeface="Calisto MT" pitchFamily="18" charset="0"/>
            </a:endParaRPr>
          </a:p>
        </p:txBody>
      </p:sp>
    </p:spTree>
    <p:extLst>
      <p:ext uri="{BB962C8B-B14F-4D97-AF65-F5344CB8AC3E}">
        <p14:creationId xmlns:p14="http://schemas.microsoft.com/office/powerpoint/2010/main" val="30364483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t="-17000" b="-17000"/>
          </a:stretch>
        </a:blipFill>
        <a:effectLst/>
      </p:bgPr>
    </p:bg>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8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descr="A white paper with black text&#10;&#10;Description automatically generated">
            <a:extLst>
              <a:ext uri="{FF2B5EF4-FFF2-40B4-BE49-F238E27FC236}">
                <a16:creationId xmlns:a16="http://schemas.microsoft.com/office/drawing/2014/main" id="{6BD8973C-D35D-032E-3329-F50EA9AB5C26}"/>
              </a:ext>
            </a:extLst>
          </p:cNvPr>
          <p:cNvPicPr>
            <a:picLocks noChangeAspect="1"/>
          </p:cNvPicPr>
          <p:nvPr/>
        </p:nvPicPr>
        <p:blipFill>
          <a:blip r:embed="rId4"/>
          <a:stretch>
            <a:fillRect/>
          </a:stretch>
        </p:blipFill>
        <p:spPr>
          <a:xfrm>
            <a:off x="3351196" y="122830"/>
            <a:ext cx="7948864" cy="6632812"/>
          </a:xfrm>
          <a:prstGeom prst="rect">
            <a:avLst/>
          </a:prstGeom>
        </p:spPr>
      </p:pic>
      <p:sp>
        <p:nvSpPr>
          <p:cNvPr id="7" name="TextBox 6">
            <a:extLst>
              <a:ext uri="{FF2B5EF4-FFF2-40B4-BE49-F238E27FC236}">
                <a16:creationId xmlns:a16="http://schemas.microsoft.com/office/drawing/2014/main" id="{80B8AB0A-57B4-DA95-5A29-D54905D1C216}"/>
              </a:ext>
            </a:extLst>
          </p:cNvPr>
          <p:cNvSpPr txBox="1"/>
          <p:nvPr/>
        </p:nvSpPr>
        <p:spPr>
          <a:xfrm>
            <a:off x="0" y="621632"/>
            <a:ext cx="265363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a:solidFill>
                  <a:srgbClr val="FFC000"/>
                </a:solidFill>
                <a:latin typeface="Calisto MT" pitchFamily="18" charset="0"/>
                <a:cs typeface="Calibri"/>
              </a:rPr>
              <a:t>TABLE IV ANALYSIS </a:t>
            </a:r>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420" y="1910686"/>
            <a:ext cx="3007697" cy="2005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9377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954520-D708-7DD6-2D2B-EA9196DA5719}"/>
              </a:ext>
            </a:extLst>
          </p:cNvPr>
          <p:cNvSpPr txBox="1"/>
          <p:nvPr/>
        </p:nvSpPr>
        <p:spPr>
          <a:xfrm>
            <a:off x="401320" y="350520"/>
            <a:ext cx="40386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92D050"/>
                </a:solidFill>
                <a:latin typeface="Calisto MT" pitchFamily="18" charset="0"/>
                <a:cs typeface="Calibri"/>
              </a:rPr>
              <a:t>Disadvantage : </a:t>
            </a:r>
          </a:p>
        </p:txBody>
      </p:sp>
      <p:sp>
        <p:nvSpPr>
          <p:cNvPr id="6" name="TextBox 5">
            <a:extLst>
              <a:ext uri="{FF2B5EF4-FFF2-40B4-BE49-F238E27FC236}">
                <a16:creationId xmlns:a16="http://schemas.microsoft.com/office/drawing/2014/main" id="{C4AE062F-3251-03A0-3561-2A69E30AFE02}"/>
              </a:ext>
            </a:extLst>
          </p:cNvPr>
          <p:cNvSpPr txBox="1"/>
          <p:nvPr/>
        </p:nvSpPr>
        <p:spPr>
          <a:xfrm>
            <a:off x="1092735" y="1407160"/>
            <a:ext cx="10349831" cy="48197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228600">
              <a:lnSpc>
                <a:spcPct val="90000"/>
              </a:lnSpc>
              <a:spcAft>
                <a:spcPts val="600"/>
              </a:spcAft>
              <a:buFont typeface="Arial,Sans-Serif"/>
              <a:buChar char="•"/>
            </a:pPr>
            <a:r>
              <a:rPr lang="en-US" dirty="0">
                <a:solidFill>
                  <a:schemeClr val="bg1"/>
                </a:solidFill>
                <a:latin typeface="Calisto MT" pitchFamily="18" charset="0"/>
                <a:cs typeface="Calibri"/>
              </a:rPr>
              <a:t>The precision of the search queries is affected by ambivalent meanings in QC, such as information, computing, computer, etc.</a:t>
            </a:r>
          </a:p>
          <a:p>
            <a:pPr marL="342900" indent="-228600">
              <a:lnSpc>
                <a:spcPct val="90000"/>
              </a:lnSpc>
              <a:spcAft>
                <a:spcPts val="600"/>
              </a:spcAft>
              <a:buFont typeface="Arial,Sans-Serif"/>
              <a:buChar char="•"/>
            </a:pPr>
            <a:r>
              <a:rPr lang="en-US" dirty="0">
                <a:solidFill>
                  <a:schemeClr val="bg1"/>
                </a:solidFill>
                <a:latin typeface="Calisto MT" pitchFamily="18" charset="0"/>
                <a:cs typeface="Calibri"/>
              </a:rPr>
              <a:t>QC research changes its borders during the evolution of science, and as a consequence, the morphology of network during the evolution, generating an irregular and complex shape, such that the identification of stable technological trajectories and scientific fields over the course of time is a difficult exercise.</a:t>
            </a:r>
          </a:p>
          <a:p>
            <a:pPr marL="342900" indent="-228600">
              <a:lnSpc>
                <a:spcPct val="90000"/>
              </a:lnSpc>
              <a:spcAft>
                <a:spcPts val="600"/>
              </a:spcAft>
              <a:buFont typeface="Arial,Sans-Serif"/>
              <a:buChar char="•"/>
            </a:pPr>
            <a:r>
              <a:rPr lang="en-US" dirty="0">
                <a:solidFill>
                  <a:schemeClr val="bg1"/>
                </a:solidFill>
                <a:latin typeface="Calisto MT" pitchFamily="18" charset="0"/>
                <a:cs typeface="Calibri"/>
              </a:rPr>
              <a:t>QC calculations are dependent on the values of degree centrality, betweenness centrality ,closeness centrality. The calculations of these values requires specific hardware which is costly and limited resource.</a:t>
            </a:r>
          </a:p>
          <a:p>
            <a:pPr marL="342900" indent="-228600">
              <a:lnSpc>
                <a:spcPct val="90000"/>
              </a:lnSpc>
              <a:spcAft>
                <a:spcPts val="600"/>
              </a:spcAft>
              <a:buFont typeface="Arial,Sans-Serif"/>
              <a:buChar char="•"/>
            </a:pPr>
            <a:endParaRPr lang="en-US" dirty="0">
              <a:solidFill>
                <a:schemeClr val="bg1"/>
              </a:solidFill>
              <a:latin typeface="Calisto MT" pitchFamily="18" charset="0"/>
              <a:cs typeface="Calibri"/>
            </a:endParaRPr>
          </a:p>
          <a:p>
            <a:pPr marL="342900" indent="-228600">
              <a:lnSpc>
                <a:spcPct val="90000"/>
              </a:lnSpc>
              <a:spcAft>
                <a:spcPts val="600"/>
              </a:spcAft>
              <a:buFont typeface="Arial,Sans-Serif"/>
              <a:buChar char="•"/>
            </a:pPr>
            <a:r>
              <a:rPr lang="en-US" dirty="0">
                <a:solidFill>
                  <a:schemeClr val="bg1"/>
                </a:solidFill>
                <a:latin typeface="Calisto MT" pitchFamily="18" charset="0"/>
                <a:cs typeface="Calibri"/>
              </a:rPr>
              <a:t>QC research that are increasingly based on growing connectivity between technologies and research fields, but a further detailed examination is needed for explaining the driving factors of the technological evolution and supporting an appropriate strategic management of innovation that supports a new quantum industry for the competitive advantage of firms and nations for policymakers and funding agencies can use these funds here for developing quantum computing research field. </a:t>
            </a:r>
            <a:endParaRPr lang="en-US" dirty="0">
              <a:solidFill>
                <a:schemeClr val="bg1"/>
              </a:solidFill>
              <a:cs typeface="Calibri"/>
            </a:endParaRPr>
          </a:p>
          <a:p>
            <a:pPr marL="342900" indent="-228600">
              <a:lnSpc>
                <a:spcPct val="90000"/>
              </a:lnSpc>
              <a:spcAft>
                <a:spcPts val="600"/>
              </a:spcAft>
              <a:buFont typeface="Arial,Sans-Serif"/>
              <a:buChar char="•"/>
            </a:pPr>
            <a:endParaRPr lang="en-US" dirty="0">
              <a:cs typeface="Calibri"/>
            </a:endParaRPr>
          </a:p>
          <a:p>
            <a:pPr algn="l"/>
            <a:endParaRPr lang="en-US" dirty="0">
              <a:cs typeface="Calibri"/>
            </a:endParaRPr>
          </a:p>
        </p:txBody>
      </p:sp>
      <p:pic>
        <p:nvPicPr>
          <p:cNvPr id="12" name="Picture 11" descr="Quantum Physics The Standard Model Free Stock Photo - Public Domain ...">
            <a:extLst>
              <a:ext uri="{FF2B5EF4-FFF2-40B4-BE49-F238E27FC236}">
                <a16:creationId xmlns:a16="http://schemas.microsoft.com/office/drawing/2014/main" id="{FAF8093C-A979-2105-634F-2F8E3CA29258}"/>
              </a:ext>
            </a:extLst>
          </p:cNvPr>
          <p:cNvPicPr>
            <a:picLocks noChangeAspect="1"/>
          </p:cNvPicPr>
          <p:nvPr/>
        </p:nvPicPr>
        <p:blipFill>
          <a:blip r:embed="rId2"/>
          <a:stretch>
            <a:fillRect/>
          </a:stretch>
        </p:blipFill>
        <p:spPr>
          <a:xfrm>
            <a:off x="9811351" y="-5455"/>
            <a:ext cx="2381717" cy="1294277"/>
          </a:xfrm>
          <a:prstGeom prst="rect">
            <a:avLst/>
          </a:prstGeom>
        </p:spPr>
      </p:pic>
    </p:spTree>
    <p:extLst>
      <p:ext uri="{BB962C8B-B14F-4D97-AF65-F5344CB8AC3E}">
        <p14:creationId xmlns:p14="http://schemas.microsoft.com/office/powerpoint/2010/main" val="4244768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DD3D7A-9A68-C679-7E1A-CA7BD47FCFA6}"/>
              </a:ext>
            </a:extLst>
          </p:cNvPr>
          <p:cNvSpPr txBox="1"/>
          <p:nvPr/>
        </p:nvSpPr>
        <p:spPr>
          <a:xfrm>
            <a:off x="424847" y="929640"/>
            <a:ext cx="304168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92D050"/>
                </a:solidFill>
                <a:latin typeface="Calisto MT" pitchFamily="18" charset="0"/>
                <a:cs typeface="Calibri"/>
              </a:rPr>
              <a:t>Conclusion</a:t>
            </a:r>
            <a:r>
              <a:rPr lang="en-US" sz="4000" dirty="0">
                <a:solidFill>
                  <a:schemeClr val="bg1"/>
                </a:solidFill>
                <a:latin typeface="Calisto MT" pitchFamily="18" charset="0"/>
                <a:cs typeface="Calibri"/>
              </a:rPr>
              <a:t> </a:t>
            </a:r>
          </a:p>
        </p:txBody>
      </p:sp>
      <p:sp>
        <p:nvSpPr>
          <p:cNvPr id="5" name="TextBox 4">
            <a:extLst>
              <a:ext uri="{FF2B5EF4-FFF2-40B4-BE49-F238E27FC236}">
                <a16:creationId xmlns:a16="http://schemas.microsoft.com/office/drawing/2014/main" id="{D2561625-3363-1467-3A06-6B7C405318C7}"/>
              </a:ext>
            </a:extLst>
          </p:cNvPr>
          <p:cNvSpPr txBox="1"/>
          <p:nvPr/>
        </p:nvSpPr>
        <p:spPr>
          <a:xfrm>
            <a:off x="431613" y="2056331"/>
            <a:ext cx="675640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solidFill>
                  <a:schemeClr val="bg1"/>
                </a:solidFill>
                <a:latin typeface="Calisto MT" pitchFamily="18" charset="0"/>
                <a:cs typeface="Calibri"/>
              </a:rPr>
              <a:t>The Evolution of QC Research shows that from 2001-2020 the no. of nodes has a continuous growth increasing the connectivity between nodes and increasing nodes that control the flow between nodes it also shows that new research fields and technologies emerge such as Quantum image processing, Quantum machine learning etc.</a:t>
            </a:r>
          </a:p>
        </p:txBody>
      </p:sp>
    </p:spTree>
    <p:extLst>
      <p:ext uri="{BB962C8B-B14F-4D97-AF65-F5344CB8AC3E}">
        <p14:creationId xmlns:p14="http://schemas.microsoft.com/office/powerpoint/2010/main" val="413745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20F26218-1739-ACB1-7F1F-6BC0AA9284D0}"/>
              </a:ext>
            </a:extLst>
          </p:cNvPr>
          <p:cNvSpPr>
            <a:spLocks noGrp="1"/>
          </p:cNvSpPr>
          <p:nvPr>
            <p:ph type="title"/>
          </p:nvPr>
        </p:nvSpPr>
        <p:spPr>
          <a:xfrm>
            <a:off x="1014148" y="1450656"/>
            <a:ext cx="3932031" cy="3956690"/>
          </a:xfrm>
        </p:spPr>
        <p:txBody>
          <a:bodyPr anchor="ctr">
            <a:normAutofit/>
          </a:bodyPr>
          <a:lstStyle/>
          <a:p>
            <a:r>
              <a:rPr lang="en-US" sz="8000" dirty="0">
                <a:solidFill>
                  <a:srgbClr val="92D050"/>
                </a:solidFill>
                <a:latin typeface="Calisto MT" pitchFamily="18" charset="0"/>
                <a:ea typeface="Calibri Light"/>
                <a:cs typeface="Calibri Light"/>
              </a:rPr>
              <a:t>History</a:t>
            </a:r>
            <a:endParaRPr lang="en-US" sz="8000" dirty="0">
              <a:solidFill>
                <a:srgbClr val="92D050"/>
              </a:solidFill>
              <a:latin typeface="Calisto MT" pitchFamily="18" charset="0"/>
            </a:endParaRPr>
          </a:p>
        </p:txBody>
      </p:sp>
      <p:sp>
        <p:nvSpPr>
          <p:cNvPr id="3" name="Content Placeholder 2">
            <a:extLst>
              <a:ext uri="{FF2B5EF4-FFF2-40B4-BE49-F238E27FC236}">
                <a16:creationId xmlns:a16="http://schemas.microsoft.com/office/drawing/2014/main" id="{67B71000-3CF6-E55D-5C26-8C4A51B1EE67}"/>
              </a:ext>
            </a:extLst>
          </p:cNvPr>
          <p:cNvSpPr>
            <a:spLocks noGrp="1"/>
          </p:cNvSpPr>
          <p:nvPr>
            <p:ph idx="1"/>
          </p:nvPr>
        </p:nvSpPr>
        <p:spPr>
          <a:xfrm>
            <a:off x="5554640" y="668756"/>
            <a:ext cx="6387151" cy="5882185"/>
          </a:xfrm>
        </p:spPr>
        <p:txBody>
          <a:bodyPr vert="horz" lIns="91436" tIns="45718" rIns="91436" bIns="45718" rtlCol="0" anchor="ctr">
            <a:noAutofit/>
          </a:bodyPr>
          <a:lstStyle/>
          <a:p>
            <a:r>
              <a:rPr lang="en-US" sz="1800" dirty="0">
                <a:solidFill>
                  <a:srgbClr val="FFC000"/>
                </a:solidFill>
                <a:latin typeface="Calisto MT" pitchFamily="18" charset="0"/>
                <a:ea typeface="Calibri" panose="020F0502020204030204"/>
                <a:cs typeface="Calibri" panose="020F0502020204030204"/>
              </a:rPr>
              <a:t>FROM THE BEGINNING : -</a:t>
            </a:r>
          </a:p>
          <a:p>
            <a:endParaRPr lang="en-US" sz="1800" dirty="0">
              <a:solidFill>
                <a:schemeClr val="bg1"/>
              </a:solidFill>
              <a:latin typeface="Calisto MT" pitchFamily="18" charset="0"/>
              <a:ea typeface="Calibri" panose="020F0502020204030204"/>
              <a:cs typeface="Calibri" panose="020F0502020204030204"/>
            </a:endParaRPr>
          </a:p>
          <a:p>
            <a:pPr marL="0" indent="0">
              <a:buNone/>
            </a:pPr>
            <a:r>
              <a:rPr lang="en-US" sz="1800" dirty="0">
                <a:solidFill>
                  <a:schemeClr val="bg1"/>
                </a:solidFill>
                <a:latin typeface="Calisto MT" pitchFamily="18" charset="0"/>
                <a:ea typeface="Calibri" panose="020F0502020204030204"/>
                <a:cs typeface="Calibri" panose="020F0502020204030204"/>
              </a:rPr>
              <a:t>             At the early stage of Quantum Cryptography , when quantum signal was used to encode the transmitter’s confidential message in such a way that the receiver could decode it, if there is no eavesdropper. But in the presence of an eavesdropper, if the eavesdropper attempted to intercept the messages , then the message was spoiled and no information was leaked. </a:t>
            </a:r>
          </a:p>
          <a:p>
            <a:pPr marL="0" indent="0">
              <a:buNone/>
            </a:pPr>
            <a:endParaRPr lang="en-US" sz="1800" dirty="0">
              <a:solidFill>
                <a:schemeClr val="bg1"/>
              </a:solidFill>
              <a:latin typeface="Calisto MT" pitchFamily="18" charset="0"/>
              <a:ea typeface="Calibri" panose="020F0502020204030204"/>
              <a:cs typeface="Calibri" panose="020F0502020204030204"/>
            </a:endParaRPr>
          </a:p>
          <a:p>
            <a:r>
              <a:rPr lang="en-US" sz="1800" dirty="0">
                <a:solidFill>
                  <a:srgbClr val="FFC000"/>
                </a:solidFill>
                <a:latin typeface="Calisto MT" pitchFamily="18" charset="0"/>
                <a:ea typeface="Calibri" panose="020F0502020204030204"/>
                <a:cs typeface="Calibri" panose="020F0502020204030204"/>
              </a:rPr>
              <a:t>DISADVANTAGE :</a:t>
            </a:r>
            <a:r>
              <a:rPr lang="en-US" sz="1800" dirty="0">
                <a:solidFill>
                  <a:schemeClr val="bg1"/>
                </a:solidFill>
                <a:latin typeface="Calisto MT" pitchFamily="18" charset="0"/>
                <a:ea typeface="Calibri" panose="020F0502020204030204"/>
                <a:cs typeface="Calibri" panose="020F0502020204030204"/>
              </a:rPr>
              <a:t> </a:t>
            </a:r>
          </a:p>
          <a:p>
            <a:pPr marL="0" indent="0">
              <a:buNone/>
            </a:pPr>
            <a:r>
              <a:rPr lang="en-US" sz="1800" dirty="0">
                <a:solidFill>
                  <a:schemeClr val="bg1"/>
                </a:solidFill>
                <a:latin typeface="Calisto MT" pitchFamily="18" charset="0"/>
                <a:ea typeface="Calibri" panose="020F0502020204030204"/>
                <a:cs typeface="Calibri" panose="020F0502020204030204"/>
              </a:rPr>
              <a:t>               ( i ) At the early stage of Quantum Cryptography it may look like that it is safe , but in reality there are many disadvantages like delay of  time increases . If the message was spoiled then the sender have to send the message again and that may take a long time.</a:t>
            </a:r>
          </a:p>
          <a:p>
            <a:pPr marL="0" indent="0">
              <a:buNone/>
            </a:pPr>
            <a:r>
              <a:rPr lang="en-US" sz="1800" dirty="0">
                <a:solidFill>
                  <a:schemeClr val="bg1"/>
                </a:solidFill>
                <a:latin typeface="Calisto MT" pitchFamily="18" charset="0"/>
                <a:ea typeface="Calibri" panose="020F0502020204030204"/>
                <a:cs typeface="Calibri" panose="020F0502020204030204"/>
              </a:rPr>
              <a:t>              ( ii ) The process was unidirectional and it required legitimate parties to share a secret key, much as in a one time pad encryption. </a:t>
            </a:r>
          </a:p>
          <a:p>
            <a:pPr marL="0" indent="0">
              <a:buNone/>
            </a:pPr>
            <a:r>
              <a:rPr lang="en-US" sz="1800" dirty="0">
                <a:solidFill>
                  <a:schemeClr val="bg1"/>
                </a:solidFill>
                <a:latin typeface="Calisto MT" pitchFamily="18" charset="0"/>
                <a:ea typeface="Calibri" panose="020F0502020204030204"/>
                <a:cs typeface="Calibri" panose="020F0502020204030204"/>
              </a:rPr>
              <a:t>              ( iii ) The One time pad encryption can be used over and over again if no eavesdropping are detected but if eavesdropping are detected then it will be no longer used for.</a:t>
            </a:r>
          </a:p>
          <a:p>
            <a:endParaRPr lang="en-US" sz="1800" dirty="0">
              <a:solidFill>
                <a:schemeClr val="bg1"/>
              </a:solidFill>
              <a:ea typeface="Calibri" panose="020F0502020204030204"/>
              <a:cs typeface="Calibri" panose="020F0502020204030204"/>
            </a:endParaRPr>
          </a:p>
        </p:txBody>
      </p:sp>
      <p:cxnSp>
        <p:nvCxnSpPr>
          <p:cNvPr id="37" name="Straight Connector 3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8" y="1450655"/>
            <a:ext cx="39320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8" y="5408571"/>
            <a:ext cx="393203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877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2352" y="13648"/>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3787" y="4080680"/>
            <a:ext cx="4368833" cy="276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45660" y="395783"/>
            <a:ext cx="5513696" cy="4154984"/>
          </a:xfrm>
          <a:prstGeom prst="rect">
            <a:avLst/>
          </a:prstGeom>
          <a:noFill/>
        </p:spPr>
        <p:txBody>
          <a:bodyPr wrap="square" rtlCol="0">
            <a:spAutoFit/>
          </a:bodyPr>
          <a:lstStyle/>
          <a:p>
            <a:r>
              <a:rPr lang="en-GB" sz="4400" b="1" dirty="0">
                <a:solidFill>
                  <a:schemeClr val="bg1"/>
                </a:solidFill>
                <a:latin typeface="Calisto MT" pitchFamily="18" charset="0"/>
              </a:rPr>
              <a:t>Low – Cost Shuffling Countermeasures Against Side Channel Attacks for NTT Based Post Quantum Cryptography :</a:t>
            </a:r>
            <a:endParaRPr lang="en-IN" sz="4400" b="1" dirty="0">
              <a:solidFill>
                <a:schemeClr val="bg1"/>
              </a:solidFill>
              <a:latin typeface="Calisto MT" pitchFamily="18" charset="0"/>
            </a:endParaRPr>
          </a:p>
        </p:txBody>
      </p:sp>
      <p:cxnSp>
        <p:nvCxnSpPr>
          <p:cNvPr id="7" name="Straight Arrow Connector 6"/>
          <p:cNvCxnSpPr/>
          <p:nvPr/>
        </p:nvCxnSpPr>
        <p:spPr>
          <a:xfrm>
            <a:off x="136478" y="5076967"/>
            <a:ext cx="6332561"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270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594" y="54591"/>
            <a:ext cx="7553586" cy="358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77421" y="163773"/>
            <a:ext cx="4667533" cy="4339650"/>
          </a:xfrm>
          <a:prstGeom prst="rect">
            <a:avLst/>
          </a:prstGeom>
          <a:noFill/>
        </p:spPr>
        <p:txBody>
          <a:bodyPr wrap="square" rtlCol="0">
            <a:spAutoFit/>
          </a:bodyPr>
          <a:lstStyle/>
          <a:p>
            <a:r>
              <a:rPr lang="en-GB" dirty="0">
                <a:solidFill>
                  <a:schemeClr val="bg1"/>
                </a:solidFill>
                <a:latin typeface="Calisto MT" pitchFamily="18" charset="0"/>
              </a:rPr>
              <a:t>The Quantum Computing technology has brought great threats to the security of widely used RSA and elliptic curve cryptography . To develop next-generation standards, the National Institute of Standards and Technology (NIST) called for quantum-resistant public-key cryptography algorithms in 2016 . In the collected algorithm categories, lattice-based cryptography (LBC) has advantages in speed and key size (Number of bits in a key used by a cryptographic algorithm) .</a:t>
            </a:r>
          </a:p>
          <a:p>
            <a:endParaRPr lang="en-GB" dirty="0">
              <a:solidFill>
                <a:schemeClr val="bg1"/>
              </a:solidFill>
              <a:latin typeface="Calisto MT" pitchFamily="18" charset="0"/>
            </a:endParaRPr>
          </a:p>
          <a:p>
            <a:endParaRPr lang="en-GB" dirty="0">
              <a:solidFill>
                <a:schemeClr val="bg1"/>
              </a:solidFill>
              <a:latin typeface="Calisto MT" pitchFamily="18" charset="0"/>
            </a:endParaRPr>
          </a:p>
          <a:p>
            <a:r>
              <a:rPr lang="en-GB" sz="2400" b="1" dirty="0">
                <a:solidFill>
                  <a:srgbClr val="92D050"/>
                </a:solidFill>
                <a:latin typeface="Calisto MT" pitchFamily="18" charset="0"/>
              </a:rPr>
              <a:t>Lattice – Based Cryptography :  </a:t>
            </a:r>
          </a:p>
        </p:txBody>
      </p:sp>
      <p:sp>
        <p:nvSpPr>
          <p:cNvPr id="6" name="TextBox 5"/>
          <p:cNvSpPr txBox="1"/>
          <p:nvPr/>
        </p:nvSpPr>
        <p:spPr>
          <a:xfrm>
            <a:off x="177421" y="4464010"/>
            <a:ext cx="11837157" cy="2031325"/>
          </a:xfrm>
          <a:prstGeom prst="rect">
            <a:avLst/>
          </a:prstGeom>
          <a:noFill/>
        </p:spPr>
        <p:txBody>
          <a:bodyPr wrap="square" rtlCol="0">
            <a:spAutoFit/>
          </a:bodyPr>
          <a:lstStyle/>
          <a:p>
            <a:r>
              <a:rPr lang="en-GB" dirty="0">
                <a:solidFill>
                  <a:schemeClr val="bg1"/>
                </a:solidFill>
                <a:latin typeface="Calisto MT" pitchFamily="18" charset="0"/>
              </a:rPr>
              <a:t>Lattice-based cryptography is the generic term for constructions of cryptographic primitives that involve lattices, either in the construction itself or in the security proof. Lattice-based constructions are currently important candidates for post-quantum cryptography. Unlike more widely used and known public-key schemes such as the RSA, Diffie-Hellman or elliptic-curve cryptosystems — which could, theoretically, be defeated using Shor's algorithm on a quantum computer — some lattice-based constructions are considered to be secure under the assumption that certain well-studied computational lattice problems cannot be solved efficiently.</a:t>
            </a:r>
            <a:endParaRPr lang="en-IN" dirty="0">
              <a:solidFill>
                <a:schemeClr val="bg1"/>
              </a:solidFill>
              <a:latin typeface="Calisto MT" pitchFamily="18" charset="0"/>
            </a:endParaRPr>
          </a:p>
          <a:p>
            <a:endParaRPr lang="en-IN" dirty="0"/>
          </a:p>
        </p:txBody>
      </p:sp>
    </p:spTree>
    <p:extLst>
      <p:ext uri="{BB962C8B-B14F-4D97-AF65-F5344CB8AC3E}">
        <p14:creationId xmlns:p14="http://schemas.microsoft.com/office/powerpoint/2010/main" val="3687761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22830" y="136472"/>
            <a:ext cx="10754436" cy="4801314"/>
          </a:xfrm>
          <a:prstGeom prst="rect">
            <a:avLst/>
          </a:prstGeom>
          <a:noFill/>
        </p:spPr>
        <p:txBody>
          <a:bodyPr wrap="square" rtlCol="0">
            <a:spAutoFit/>
          </a:bodyPr>
          <a:lstStyle/>
          <a:p>
            <a:r>
              <a:rPr lang="en-GB" dirty="0">
                <a:solidFill>
                  <a:schemeClr val="bg1"/>
                </a:solidFill>
                <a:latin typeface="Calisto MT" pitchFamily="18" charset="0"/>
              </a:rPr>
              <a:t>There are many building blocks in Lattice – Based Cryptography (LBC) . For example , Number Theoretic Transform, Schoolbook – Style Polynomial Multiplier , Fujisaki – Okamoto(FO) Transformation etc. are vulnerable in practice . Among the building blocks , NTT is a fundamental and universal module . Number theoretic transform (NTT) is the most efficient method for multiplying two polynomials of high degree with integer coefficients, due to its series of advantages in terms of algorithm and implementation, and is consequently widely-used and particularly fundamental in the practical implementations of Lattice - Based Cryptographic schemes.</a:t>
            </a:r>
          </a:p>
          <a:p>
            <a:endParaRPr lang="en-GB" dirty="0">
              <a:solidFill>
                <a:schemeClr val="bg1"/>
              </a:solidFill>
              <a:latin typeface="Calisto MT" pitchFamily="18" charset="0"/>
            </a:endParaRPr>
          </a:p>
          <a:p>
            <a:pPr algn="ctr"/>
            <a:r>
              <a:rPr lang="en-GB" b="1" dirty="0">
                <a:solidFill>
                  <a:schemeClr val="bg1"/>
                </a:solidFill>
                <a:latin typeface="Calisto MT" pitchFamily="18" charset="0"/>
              </a:rPr>
              <a:t>Number Theoretic Transform</a:t>
            </a:r>
          </a:p>
          <a:p>
            <a:pPr algn="ctr"/>
            <a:endParaRPr lang="en-GB" dirty="0">
              <a:solidFill>
                <a:schemeClr val="bg1"/>
              </a:solidFill>
              <a:latin typeface="Calisto MT" pitchFamily="18" charset="0"/>
            </a:endParaRPr>
          </a:p>
          <a:p>
            <a:pPr algn="ctr"/>
            <a:endParaRPr lang="en-GB" dirty="0">
              <a:solidFill>
                <a:schemeClr val="bg1"/>
              </a:solidFill>
              <a:latin typeface="Calisto MT" pitchFamily="18" charset="0"/>
            </a:endParaRPr>
          </a:p>
          <a:p>
            <a:endParaRPr lang="en-GB" dirty="0">
              <a:solidFill>
                <a:schemeClr val="bg1"/>
              </a:solidFill>
              <a:latin typeface="Calisto MT" pitchFamily="18" charset="0"/>
            </a:endParaRPr>
          </a:p>
          <a:p>
            <a:r>
              <a:rPr lang="en-GB" dirty="0">
                <a:solidFill>
                  <a:schemeClr val="bg1"/>
                </a:solidFill>
                <a:latin typeface="Calisto MT" pitchFamily="18" charset="0"/>
              </a:rPr>
              <a:t>	</a:t>
            </a:r>
            <a:r>
              <a:rPr lang="en-GB" b="1" dirty="0">
                <a:solidFill>
                  <a:schemeClr val="bg1"/>
                </a:solidFill>
                <a:latin typeface="Calisto MT" pitchFamily="18" charset="0"/>
              </a:rPr>
              <a:t>Forward NTT	</a:t>
            </a:r>
            <a:r>
              <a:rPr lang="en-GB" dirty="0">
                <a:solidFill>
                  <a:schemeClr val="bg1"/>
                </a:solidFill>
                <a:latin typeface="Calisto MT" pitchFamily="18" charset="0"/>
              </a:rPr>
              <a:t>						</a:t>
            </a:r>
            <a:r>
              <a:rPr lang="en-GB" b="1" dirty="0">
                <a:solidFill>
                  <a:schemeClr val="bg1"/>
                </a:solidFill>
                <a:latin typeface="Calisto MT" pitchFamily="18" charset="0"/>
              </a:rPr>
              <a:t>Inverse NTT</a:t>
            </a:r>
          </a:p>
          <a:p>
            <a:endParaRPr lang="en-GB" b="1" dirty="0">
              <a:solidFill>
                <a:schemeClr val="bg1"/>
              </a:solidFill>
              <a:latin typeface="Calisto MT" pitchFamily="18" charset="0"/>
            </a:endParaRPr>
          </a:p>
          <a:p>
            <a:endParaRPr lang="en-IN" dirty="0">
              <a:solidFill>
                <a:schemeClr val="bg1"/>
              </a:solidFill>
            </a:endParaRPr>
          </a:p>
          <a:p>
            <a:endParaRPr lang="en-GB" b="1" dirty="0">
              <a:solidFill>
                <a:schemeClr val="bg1"/>
              </a:solidFill>
              <a:latin typeface="Calisto MT" pitchFamily="18" charset="0"/>
            </a:endParaRPr>
          </a:p>
          <a:p>
            <a:pPr algn="ctr"/>
            <a:endParaRPr lang="en-IN" dirty="0">
              <a:solidFill>
                <a:schemeClr val="bg1"/>
              </a:solidFill>
              <a:latin typeface="Calisto MT" pitchFamily="18" charset="0"/>
            </a:endParaRPr>
          </a:p>
        </p:txBody>
      </p:sp>
      <p:cxnSp>
        <p:nvCxnSpPr>
          <p:cNvPr id="3" name="Straight Connector 2"/>
          <p:cNvCxnSpPr/>
          <p:nvPr/>
        </p:nvCxnSpPr>
        <p:spPr>
          <a:xfrm>
            <a:off x="5363570" y="2702241"/>
            <a:ext cx="0" cy="2636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2060812" y="2965928"/>
            <a:ext cx="330275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363570" y="2965928"/>
            <a:ext cx="34392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060812" y="2979576"/>
            <a:ext cx="0" cy="364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805081" y="2979576"/>
            <a:ext cx="0" cy="3641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22831" y="4285389"/>
            <a:ext cx="5240739" cy="2031325"/>
          </a:xfrm>
          <a:prstGeom prst="rect">
            <a:avLst/>
          </a:prstGeom>
          <a:noFill/>
        </p:spPr>
        <p:txBody>
          <a:bodyPr wrap="square" rtlCol="0">
            <a:spAutoFit/>
          </a:bodyPr>
          <a:lstStyle/>
          <a:p>
            <a:r>
              <a:rPr lang="en-IN" dirty="0">
                <a:solidFill>
                  <a:schemeClr val="bg1"/>
                </a:solidFill>
                <a:latin typeface="Calisto MT" pitchFamily="18" charset="0"/>
              </a:rPr>
              <a:t>The forward NTT transforms a polynomial from the time domain to the frequency domain.</a:t>
            </a:r>
          </a:p>
          <a:p>
            <a:r>
              <a:rPr lang="en-IN" dirty="0">
                <a:solidFill>
                  <a:schemeClr val="bg1"/>
                </a:solidFill>
                <a:latin typeface="Calisto MT" pitchFamily="18" charset="0"/>
              </a:rPr>
              <a:t>Given a polynomial </a:t>
            </a:r>
            <a:r>
              <a:rPr lang="en-IN" i="1" dirty="0">
                <a:solidFill>
                  <a:schemeClr val="bg1"/>
                </a:solidFill>
                <a:latin typeface="Calisto MT" pitchFamily="18" charset="0"/>
              </a:rPr>
              <a:t>A</a:t>
            </a:r>
            <a:r>
              <a:rPr lang="en-IN" dirty="0">
                <a:solidFill>
                  <a:schemeClr val="bg1"/>
                </a:solidFill>
                <a:latin typeface="Calisto MT" pitchFamily="18" charset="0"/>
              </a:rPr>
              <a:t>(</a:t>
            </a:r>
            <a:r>
              <a:rPr lang="en-IN" i="1" dirty="0">
                <a:solidFill>
                  <a:schemeClr val="bg1"/>
                </a:solidFill>
                <a:latin typeface="Calisto MT" pitchFamily="18" charset="0"/>
              </a:rPr>
              <a:t>x</a:t>
            </a:r>
            <a:r>
              <a:rPr lang="en-IN" dirty="0">
                <a:solidFill>
                  <a:schemeClr val="bg1"/>
                </a:solidFill>
                <a:latin typeface="Calisto MT" pitchFamily="18" charset="0"/>
              </a:rPr>
              <a:t>) of degree </a:t>
            </a:r>
            <a:r>
              <a:rPr lang="en-IN" i="1" dirty="0">
                <a:solidFill>
                  <a:schemeClr val="bg1"/>
                </a:solidFill>
                <a:latin typeface="Calisto MT" pitchFamily="18" charset="0"/>
              </a:rPr>
              <a:t>n </a:t>
            </a:r>
            <a:r>
              <a:rPr lang="en-IN" dirty="0">
                <a:solidFill>
                  <a:schemeClr val="bg1"/>
                </a:solidFill>
                <a:latin typeface="Calisto MT" pitchFamily="18" charset="0"/>
              </a:rPr>
              <a:t>-1, the forward NTT computes a transformed polynomial </a:t>
            </a:r>
            <a:r>
              <a:rPr lang="en-IN" i="1" dirty="0">
                <a:solidFill>
                  <a:schemeClr val="bg1"/>
                </a:solidFill>
                <a:latin typeface="Calisto MT" pitchFamily="18" charset="0"/>
              </a:rPr>
              <a:t>A</a:t>
            </a:r>
            <a:r>
              <a:rPr lang="en-IN" dirty="0">
                <a:solidFill>
                  <a:schemeClr val="bg1"/>
                </a:solidFill>
                <a:latin typeface="Calisto MT" pitchFamily="18" charset="0"/>
              </a:rPr>
              <a:t>^(</a:t>
            </a:r>
            <a:r>
              <a:rPr lang="en-IN" i="1" dirty="0">
                <a:solidFill>
                  <a:schemeClr val="bg1"/>
                </a:solidFill>
                <a:latin typeface="Calisto MT" pitchFamily="18" charset="0"/>
              </a:rPr>
              <a:t>x</a:t>
            </a:r>
            <a:r>
              <a:rPr lang="en-IN" dirty="0">
                <a:solidFill>
                  <a:schemeClr val="bg1"/>
                </a:solidFill>
                <a:latin typeface="Calisto MT" pitchFamily="18" charset="0"/>
              </a:rPr>
              <a:t>) such that </a:t>
            </a:r>
            <a:r>
              <a:rPr lang="en-IN" i="1" dirty="0">
                <a:solidFill>
                  <a:schemeClr val="bg1"/>
                </a:solidFill>
                <a:latin typeface="Calisto MT" pitchFamily="18" charset="0"/>
              </a:rPr>
              <a:t>A</a:t>
            </a:r>
            <a:r>
              <a:rPr lang="en-IN" dirty="0">
                <a:solidFill>
                  <a:schemeClr val="bg1"/>
                </a:solidFill>
                <a:latin typeface="Calisto MT" pitchFamily="18" charset="0"/>
              </a:rPr>
              <a:t>^(</a:t>
            </a:r>
            <a:r>
              <a:rPr lang="en-IN" i="1" dirty="0">
                <a:solidFill>
                  <a:schemeClr val="bg1"/>
                </a:solidFill>
                <a:latin typeface="Calisto MT" pitchFamily="18" charset="0"/>
              </a:rPr>
              <a:t>x</a:t>
            </a:r>
            <a:r>
              <a:rPr lang="en-IN" dirty="0">
                <a:solidFill>
                  <a:schemeClr val="bg1"/>
                </a:solidFill>
                <a:latin typeface="Calisto MT" pitchFamily="18" charset="0"/>
              </a:rPr>
              <a:t>)=</a:t>
            </a:r>
            <a:r>
              <a:rPr lang="en-IN" i="1" dirty="0">
                <a:solidFill>
                  <a:schemeClr val="bg1"/>
                </a:solidFill>
                <a:latin typeface="Calisto MT" pitchFamily="18" charset="0"/>
              </a:rPr>
              <a:t>A</a:t>
            </a:r>
            <a:r>
              <a:rPr lang="en-IN" dirty="0">
                <a:solidFill>
                  <a:schemeClr val="bg1"/>
                </a:solidFill>
                <a:latin typeface="Calisto MT" pitchFamily="18" charset="0"/>
              </a:rPr>
              <a:t>(</a:t>
            </a:r>
            <a:r>
              <a:rPr lang="el-GR" i="1" dirty="0">
                <a:solidFill>
                  <a:schemeClr val="bg1"/>
                </a:solidFill>
              </a:rPr>
              <a:t>ω</a:t>
            </a:r>
            <a:r>
              <a:rPr lang="en-IN" i="1" dirty="0">
                <a:solidFill>
                  <a:schemeClr val="bg1"/>
                </a:solidFill>
                <a:latin typeface="Calisto MT" pitchFamily="18" charset="0"/>
              </a:rPr>
              <a:t>x</a:t>
            </a:r>
            <a:r>
              <a:rPr lang="en-IN" dirty="0">
                <a:solidFill>
                  <a:schemeClr val="bg1"/>
                </a:solidFill>
                <a:latin typeface="Calisto MT" pitchFamily="18" charset="0"/>
              </a:rPr>
              <a:t>) mod </a:t>
            </a:r>
            <a:r>
              <a:rPr lang="en-IN" i="1" dirty="0">
                <a:solidFill>
                  <a:schemeClr val="bg1"/>
                </a:solidFill>
                <a:latin typeface="Calisto MT" pitchFamily="18" charset="0"/>
              </a:rPr>
              <a:t>q</a:t>
            </a:r>
            <a:r>
              <a:rPr lang="en-IN" dirty="0">
                <a:solidFill>
                  <a:schemeClr val="bg1"/>
                </a:solidFill>
                <a:latin typeface="Calisto MT" pitchFamily="18" charset="0"/>
              </a:rPr>
              <a:t>, where </a:t>
            </a:r>
            <a:r>
              <a:rPr lang="el-GR" i="1" dirty="0">
                <a:solidFill>
                  <a:schemeClr val="bg1"/>
                </a:solidFill>
              </a:rPr>
              <a:t>ω</a:t>
            </a:r>
            <a:r>
              <a:rPr lang="el-GR" dirty="0">
                <a:solidFill>
                  <a:schemeClr val="bg1"/>
                </a:solidFill>
              </a:rPr>
              <a:t> </a:t>
            </a:r>
            <a:r>
              <a:rPr lang="en-IN" dirty="0">
                <a:solidFill>
                  <a:schemeClr val="bg1"/>
                </a:solidFill>
                <a:latin typeface="Calisto MT" pitchFamily="18" charset="0"/>
              </a:rPr>
              <a:t>is a primitive </a:t>
            </a:r>
            <a:r>
              <a:rPr lang="en-IN" i="1" dirty="0">
                <a:solidFill>
                  <a:schemeClr val="bg1"/>
                </a:solidFill>
                <a:latin typeface="Calisto MT" pitchFamily="18" charset="0"/>
              </a:rPr>
              <a:t>n</a:t>
            </a:r>
            <a:r>
              <a:rPr lang="en-IN" dirty="0">
                <a:solidFill>
                  <a:schemeClr val="bg1"/>
                </a:solidFill>
                <a:latin typeface="Calisto MT" pitchFamily="18" charset="0"/>
              </a:rPr>
              <a:t>-th root of unity and </a:t>
            </a:r>
            <a:r>
              <a:rPr lang="en-IN" i="1" dirty="0">
                <a:solidFill>
                  <a:schemeClr val="bg1"/>
                </a:solidFill>
                <a:latin typeface="Calisto MT" pitchFamily="18" charset="0"/>
              </a:rPr>
              <a:t>q</a:t>
            </a:r>
            <a:r>
              <a:rPr lang="en-IN" dirty="0">
                <a:solidFill>
                  <a:schemeClr val="bg1"/>
                </a:solidFill>
                <a:latin typeface="Calisto MT" pitchFamily="18" charset="0"/>
              </a:rPr>
              <a:t> is a modulus.</a:t>
            </a:r>
          </a:p>
          <a:p>
            <a:endParaRPr lang="en-IN" dirty="0"/>
          </a:p>
        </p:txBody>
      </p:sp>
      <p:sp>
        <p:nvSpPr>
          <p:cNvPr id="13" name="TextBox 12"/>
          <p:cNvSpPr txBox="1"/>
          <p:nvPr/>
        </p:nvSpPr>
        <p:spPr>
          <a:xfrm>
            <a:off x="6096000" y="4271734"/>
            <a:ext cx="5954973" cy="2031325"/>
          </a:xfrm>
          <a:prstGeom prst="rect">
            <a:avLst/>
          </a:prstGeom>
          <a:noFill/>
        </p:spPr>
        <p:txBody>
          <a:bodyPr wrap="square" rtlCol="0">
            <a:spAutoFit/>
          </a:bodyPr>
          <a:lstStyle/>
          <a:p>
            <a:r>
              <a:rPr lang="en-GB" dirty="0">
                <a:solidFill>
                  <a:schemeClr val="bg1"/>
                </a:solidFill>
                <a:latin typeface="Calisto MT" pitchFamily="18" charset="0"/>
              </a:rPr>
              <a:t>The inverse NTT, as the name suggests, performs the inverse operation. It transforms a polynomial from the frequency domain back to the time domain.</a:t>
            </a:r>
          </a:p>
          <a:p>
            <a:r>
              <a:rPr lang="en-GB" dirty="0">
                <a:solidFill>
                  <a:schemeClr val="bg1"/>
                </a:solidFill>
                <a:latin typeface="Calisto MT" pitchFamily="18" charset="0"/>
              </a:rPr>
              <a:t>Given a transformed polynomial </a:t>
            </a:r>
            <a:r>
              <a:rPr lang="en-GB" i="1" dirty="0">
                <a:solidFill>
                  <a:schemeClr val="bg1"/>
                </a:solidFill>
                <a:latin typeface="Calisto MT" pitchFamily="18" charset="0"/>
              </a:rPr>
              <a:t>A</a:t>
            </a:r>
            <a:r>
              <a:rPr lang="en-GB" dirty="0">
                <a:solidFill>
                  <a:schemeClr val="bg1"/>
                </a:solidFill>
                <a:latin typeface="Calisto MT" pitchFamily="18" charset="0"/>
              </a:rPr>
              <a:t>^(</a:t>
            </a:r>
            <a:r>
              <a:rPr lang="en-GB" i="1" dirty="0">
                <a:solidFill>
                  <a:schemeClr val="bg1"/>
                </a:solidFill>
                <a:latin typeface="Calisto MT" pitchFamily="18" charset="0"/>
              </a:rPr>
              <a:t>x</a:t>
            </a:r>
            <a:r>
              <a:rPr lang="en-GB" dirty="0">
                <a:solidFill>
                  <a:schemeClr val="bg1"/>
                </a:solidFill>
                <a:latin typeface="Calisto MT" pitchFamily="18" charset="0"/>
              </a:rPr>
              <a:t>), the inverse NTT computes the original polynomial </a:t>
            </a:r>
            <a:r>
              <a:rPr lang="en-GB" i="1" dirty="0">
                <a:solidFill>
                  <a:schemeClr val="bg1"/>
                </a:solidFill>
                <a:latin typeface="Calisto MT" pitchFamily="18" charset="0"/>
              </a:rPr>
              <a:t>A</a:t>
            </a:r>
            <a:r>
              <a:rPr lang="en-GB" dirty="0">
                <a:solidFill>
                  <a:schemeClr val="bg1"/>
                </a:solidFill>
                <a:latin typeface="Calisto MT" pitchFamily="18" charset="0"/>
              </a:rPr>
              <a:t>(</a:t>
            </a:r>
            <a:r>
              <a:rPr lang="en-GB" i="1" dirty="0">
                <a:solidFill>
                  <a:schemeClr val="bg1"/>
                </a:solidFill>
                <a:latin typeface="Calisto MT" pitchFamily="18" charset="0"/>
              </a:rPr>
              <a:t>x</a:t>
            </a:r>
            <a:r>
              <a:rPr lang="en-GB" dirty="0">
                <a:solidFill>
                  <a:schemeClr val="bg1"/>
                </a:solidFill>
                <a:latin typeface="Calisto MT" pitchFamily="18" charset="0"/>
              </a:rPr>
              <a:t>) such that </a:t>
            </a:r>
            <a:r>
              <a:rPr lang="en-GB" i="1" dirty="0">
                <a:solidFill>
                  <a:schemeClr val="bg1"/>
                </a:solidFill>
                <a:latin typeface="Calisto MT" pitchFamily="18" charset="0"/>
              </a:rPr>
              <a:t>A</a:t>
            </a:r>
            <a:r>
              <a:rPr lang="en-GB" dirty="0">
                <a:solidFill>
                  <a:schemeClr val="bg1"/>
                </a:solidFill>
                <a:latin typeface="Calisto MT" pitchFamily="18" charset="0"/>
              </a:rPr>
              <a:t>(</a:t>
            </a:r>
            <a:r>
              <a:rPr lang="en-GB" i="1" dirty="0">
                <a:solidFill>
                  <a:schemeClr val="bg1"/>
                </a:solidFill>
                <a:latin typeface="Calisto MT" pitchFamily="18" charset="0"/>
              </a:rPr>
              <a:t>x</a:t>
            </a:r>
            <a:r>
              <a:rPr lang="en-GB" dirty="0">
                <a:solidFill>
                  <a:schemeClr val="bg1"/>
                </a:solidFill>
                <a:latin typeface="Calisto MT" pitchFamily="18" charset="0"/>
              </a:rPr>
              <a:t>)=</a:t>
            </a:r>
            <a:r>
              <a:rPr lang="en-GB" i="1" dirty="0">
                <a:solidFill>
                  <a:schemeClr val="bg1"/>
                </a:solidFill>
                <a:latin typeface="Calisto MT" pitchFamily="18" charset="0"/>
              </a:rPr>
              <a:t>A</a:t>
            </a:r>
            <a:r>
              <a:rPr lang="en-GB" dirty="0">
                <a:solidFill>
                  <a:schemeClr val="bg1"/>
                </a:solidFill>
                <a:latin typeface="Calisto MT" pitchFamily="18" charset="0"/>
              </a:rPr>
              <a:t>^(</a:t>
            </a:r>
            <a:r>
              <a:rPr lang="en-GB" i="1" dirty="0">
                <a:solidFill>
                  <a:schemeClr val="bg1"/>
                </a:solidFill>
                <a:latin typeface="Calisto MT" pitchFamily="18" charset="0"/>
              </a:rPr>
              <a:t>x/</a:t>
            </a:r>
            <a:r>
              <a:rPr lang="el-GR" i="1" dirty="0">
                <a:solidFill>
                  <a:schemeClr val="bg1"/>
                </a:solidFill>
              </a:rPr>
              <a:t>ω</a:t>
            </a:r>
            <a:r>
              <a:rPr lang="en-GB" dirty="0">
                <a:solidFill>
                  <a:schemeClr val="bg1"/>
                </a:solidFill>
                <a:latin typeface="Calisto MT" pitchFamily="18" charset="0"/>
              </a:rPr>
              <a:t>) mod </a:t>
            </a:r>
            <a:r>
              <a:rPr lang="en-GB" i="1" dirty="0">
                <a:solidFill>
                  <a:schemeClr val="bg1"/>
                </a:solidFill>
                <a:latin typeface="Calisto MT" pitchFamily="18" charset="0"/>
              </a:rPr>
              <a:t>q</a:t>
            </a:r>
            <a:r>
              <a:rPr lang="en-GB" dirty="0">
                <a:solidFill>
                  <a:schemeClr val="bg1"/>
                </a:solidFill>
                <a:latin typeface="Calisto MT" pitchFamily="18" charset="0"/>
              </a:rPr>
              <a:t>.</a:t>
            </a:r>
          </a:p>
          <a:p>
            <a:endParaRPr lang="en-IN" dirty="0">
              <a:solidFill>
                <a:schemeClr val="bg1"/>
              </a:solidFill>
            </a:endParaRPr>
          </a:p>
        </p:txBody>
      </p:sp>
    </p:spTree>
    <p:extLst>
      <p:ext uri="{BB962C8B-B14F-4D97-AF65-F5344CB8AC3E}">
        <p14:creationId xmlns:p14="http://schemas.microsoft.com/office/powerpoint/2010/main" val="3847374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0140" y="0"/>
            <a:ext cx="4921860" cy="2771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91071" y="95534"/>
            <a:ext cx="7051773" cy="6955750"/>
          </a:xfrm>
          <a:prstGeom prst="rect">
            <a:avLst/>
          </a:prstGeom>
          <a:noFill/>
        </p:spPr>
        <p:txBody>
          <a:bodyPr wrap="square" rtlCol="0">
            <a:spAutoFit/>
          </a:bodyPr>
          <a:lstStyle/>
          <a:p>
            <a:r>
              <a:rPr lang="en-GB" b="1" dirty="0">
                <a:solidFill>
                  <a:srgbClr val="FFC000"/>
                </a:solidFill>
                <a:latin typeface="Calisto MT" pitchFamily="18" charset="0"/>
              </a:rPr>
              <a:t>Disadvantage of using NTT : </a:t>
            </a:r>
          </a:p>
          <a:p>
            <a:endParaRPr lang="en-GB" dirty="0">
              <a:solidFill>
                <a:schemeClr val="bg1"/>
              </a:solidFill>
              <a:latin typeface="Calisto MT" pitchFamily="18" charset="0"/>
            </a:endParaRPr>
          </a:p>
          <a:p>
            <a:r>
              <a:rPr lang="en-GB" dirty="0">
                <a:solidFill>
                  <a:schemeClr val="bg1"/>
                </a:solidFill>
                <a:latin typeface="Calisto MT" pitchFamily="18" charset="0"/>
              </a:rPr>
              <a:t>In the early stage , there is a big problem in NTT . It uses secret key as the input data of NTT – related operations . Thus the operations are ideal and threatening targets of side channel attacks (SACs) . Primas and others proposed a series of template attacks (TAs), which use the power templates of modular multiplication and regular factor graph of forward NTT (FNTT) or inverse NTT (INTT) process. These attacks can be used to break many common cryptographic algorithms, such as RSA, DSA, and ECDSA.</a:t>
            </a:r>
          </a:p>
          <a:p>
            <a:r>
              <a:rPr lang="en-GB" dirty="0">
                <a:solidFill>
                  <a:schemeClr val="bg1"/>
                </a:solidFill>
                <a:latin typeface="Calisto MT" pitchFamily="18" charset="0"/>
              </a:rPr>
              <a:t>The TAs work by first constructing a template for the power templates of modular multiplication. This template is then used to construct a factor graph for the FNTT or INTT process. The factor graph is then used to construct a series of attacks against the cryptographic algorithm .The TAs are new and powerful technique for breaking cryptographic algorithms. They are likely to have a significant impact on the security of many common cryptographic algorithms.</a:t>
            </a:r>
            <a:endParaRPr lang="en-GB" sz="1600" dirty="0">
              <a:solidFill>
                <a:schemeClr val="bg1"/>
              </a:solidFill>
              <a:latin typeface="Calisto MT" pitchFamily="18" charset="0"/>
            </a:endParaRPr>
          </a:p>
          <a:p>
            <a:endParaRPr lang="en-GB" sz="1600" dirty="0">
              <a:solidFill>
                <a:schemeClr val="bg1"/>
              </a:solidFill>
              <a:latin typeface="Calisto MT" pitchFamily="18" charset="0"/>
            </a:endParaRPr>
          </a:p>
          <a:p>
            <a:r>
              <a:rPr lang="en-GB" b="1" dirty="0">
                <a:solidFill>
                  <a:srgbClr val="FFC000"/>
                </a:solidFill>
                <a:latin typeface="Calisto MT" pitchFamily="18" charset="0"/>
              </a:rPr>
              <a:t>Solution : </a:t>
            </a:r>
          </a:p>
          <a:p>
            <a:endParaRPr lang="en-GB" b="1" dirty="0">
              <a:solidFill>
                <a:srgbClr val="FFC000"/>
              </a:solidFill>
              <a:latin typeface="Calisto MT" pitchFamily="18" charset="0"/>
            </a:endParaRPr>
          </a:p>
          <a:p>
            <a:r>
              <a:rPr lang="en-GB" dirty="0">
                <a:solidFill>
                  <a:schemeClr val="bg1"/>
                </a:solidFill>
                <a:latin typeface="Calisto MT" pitchFamily="18" charset="0"/>
              </a:rPr>
              <a:t>There is a way to prevent the SCA . A well – studied SCA countermeasures is to decouple the signal strength from the secret value by </a:t>
            </a:r>
            <a:r>
              <a:rPr lang="en-GB" dirty="0">
                <a:solidFill>
                  <a:srgbClr val="FFC000"/>
                </a:solidFill>
                <a:latin typeface="Calisto MT" pitchFamily="18" charset="0"/>
              </a:rPr>
              <a:t>Masking</a:t>
            </a:r>
            <a:r>
              <a:rPr lang="en-GB" dirty="0">
                <a:solidFill>
                  <a:schemeClr val="bg1"/>
                </a:solidFill>
                <a:latin typeface="Calisto MT" pitchFamily="18" charset="0"/>
              </a:rPr>
              <a:t> it with a random value.</a:t>
            </a:r>
          </a:p>
          <a:p>
            <a:endParaRPr lang="en-IN" dirty="0">
              <a:solidFill>
                <a:schemeClr val="bg1"/>
              </a:solidFill>
              <a:latin typeface="Calisto MT" pitchFamily="18" charset="0"/>
            </a:endParaRPr>
          </a:p>
        </p:txBody>
      </p:sp>
      <p:sp>
        <p:nvSpPr>
          <p:cNvPr id="2" name="Cloud 1"/>
          <p:cNvSpPr/>
          <p:nvPr/>
        </p:nvSpPr>
        <p:spPr>
          <a:xfrm>
            <a:off x="7188252" y="2798830"/>
            <a:ext cx="4949156" cy="401822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latin typeface="Calisto MT" pitchFamily="18" charset="0"/>
            </a:endParaRPr>
          </a:p>
          <a:p>
            <a:pPr algn="ctr"/>
            <a:r>
              <a:rPr lang="en-GB" sz="1600" dirty="0">
                <a:solidFill>
                  <a:schemeClr val="tx1"/>
                </a:solidFill>
                <a:latin typeface="Calisto MT" pitchFamily="18" charset="0"/>
              </a:rPr>
              <a:t>Masking refers to a technique used to enhance the security of cryptographic primitives by introducing randomization or noise into the computation. The basic idea is to add a random "mask" to the input data before performing cryptographic operations, making it more difficult for an attacker to extract sensitive information.</a:t>
            </a:r>
            <a:endParaRPr lang="en-IN" sz="1600" dirty="0">
              <a:solidFill>
                <a:schemeClr val="tx1"/>
              </a:solidFill>
              <a:latin typeface="Calisto MT" pitchFamily="18" charset="0"/>
            </a:endParaRPr>
          </a:p>
        </p:txBody>
      </p:sp>
    </p:spTree>
    <p:extLst>
      <p:ext uri="{BB962C8B-B14F-4D97-AF65-F5344CB8AC3E}">
        <p14:creationId xmlns:p14="http://schemas.microsoft.com/office/powerpoint/2010/main" val="1212126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45661" y="81885"/>
            <a:ext cx="8106769" cy="6740307"/>
          </a:xfrm>
          <a:prstGeom prst="rect">
            <a:avLst/>
          </a:prstGeom>
          <a:noFill/>
        </p:spPr>
        <p:txBody>
          <a:bodyPr wrap="square" rtlCol="0">
            <a:spAutoFit/>
          </a:bodyPr>
          <a:lstStyle/>
          <a:p>
            <a:r>
              <a:rPr lang="en-GB" b="1" dirty="0">
                <a:solidFill>
                  <a:srgbClr val="FFC000"/>
                </a:solidFill>
                <a:latin typeface="Calisto MT" pitchFamily="18" charset="0"/>
              </a:rPr>
              <a:t>Disadvantage of Masking :</a:t>
            </a:r>
          </a:p>
          <a:p>
            <a:endParaRPr lang="en-GB" b="1" dirty="0">
              <a:solidFill>
                <a:schemeClr val="bg1"/>
              </a:solidFill>
            </a:endParaRPr>
          </a:p>
          <a:p>
            <a:r>
              <a:rPr lang="en-GB" dirty="0">
                <a:solidFill>
                  <a:schemeClr val="bg1"/>
                </a:solidFill>
                <a:latin typeface="Calisto MT" pitchFamily="18" charset="0"/>
              </a:rPr>
              <a:t>Although Masking is a solution of previous disadvantage but it has it’s own disadvantage . Masking leads to 5.7 x clock cycles on software and fails to resist TAs or higher order attacks . </a:t>
            </a:r>
          </a:p>
          <a:p>
            <a:endParaRPr lang="en-GB" dirty="0">
              <a:solidFill>
                <a:schemeClr val="bg1"/>
              </a:solidFill>
              <a:latin typeface="Calisto MT" pitchFamily="18" charset="0"/>
            </a:endParaRPr>
          </a:p>
          <a:p>
            <a:r>
              <a:rPr lang="en-GB" b="1" dirty="0">
                <a:solidFill>
                  <a:srgbClr val="FFC000"/>
                </a:solidFill>
                <a:latin typeface="Calisto MT" pitchFamily="18" charset="0"/>
              </a:rPr>
              <a:t>Solution : </a:t>
            </a:r>
          </a:p>
          <a:p>
            <a:endParaRPr lang="en-GB" b="1" dirty="0">
              <a:solidFill>
                <a:srgbClr val="FFC000"/>
              </a:solidFill>
              <a:latin typeface="Calisto MT" pitchFamily="18" charset="0"/>
            </a:endParaRPr>
          </a:p>
          <a:p>
            <a:r>
              <a:rPr lang="en-GB" dirty="0">
                <a:solidFill>
                  <a:schemeClr val="bg1"/>
                </a:solidFill>
                <a:latin typeface="Calisto MT" pitchFamily="18" charset="0"/>
              </a:rPr>
              <a:t>To prevent the TAs or higher order attacks a time based  countermeasures category called shuffling had been arrived . Shuffling can prevent TAs and higher order attacks by disrupting the power templates and factor graphs. When the inputs to the cryptographic algorithm are shuffled, the power templates and factor graphs are no longer regular, and the attacks are no longer effective.</a:t>
            </a:r>
          </a:p>
          <a:p>
            <a:endParaRPr lang="en-GB" dirty="0">
              <a:solidFill>
                <a:schemeClr val="bg1"/>
              </a:solidFill>
              <a:latin typeface="Calisto MT" pitchFamily="18" charset="0"/>
            </a:endParaRPr>
          </a:p>
          <a:p>
            <a:r>
              <a:rPr lang="en-GB" dirty="0">
                <a:solidFill>
                  <a:schemeClr val="bg1"/>
                </a:solidFill>
                <a:latin typeface="Calisto MT" pitchFamily="18" charset="0"/>
              </a:rPr>
              <a:t>There are two main ways to shuffle the inputs to a cryptographic algorithm:</a:t>
            </a:r>
          </a:p>
          <a:p>
            <a:endParaRPr lang="en-GB" dirty="0">
              <a:solidFill>
                <a:schemeClr val="bg1"/>
              </a:solidFill>
              <a:latin typeface="Calisto MT" pitchFamily="18" charset="0"/>
            </a:endParaRPr>
          </a:p>
          <a:p>
            <a:r>
              <a:rPr lang="en-GB" b="1" dirty="0">
                <a:solidFill>
                  <a:schemeClr val="bg1"/>
                </a:solidFill>
                <a:latin typeface="Calisto MT" pitchFamily="18" charset="0"/>
              </a:rPr>
              <a:t>	</a:t>
            </a:r>
            <a:r>
              <a:rPr lang="en-GB" b="1" dirty="0">
                <a:solidFill>
                  <a:srgbClr val="FFC000"/>
                </a:solidFill>
                <a:latin typeface="Calisto MT" pitchFamily="18" charset="0"/>
              </a:rPr>
              <a:t>Input shuffling : </a:t>
            </a:r>
            <a:r>
              <a:rPr lang="en-GB" dirty="0">
                <a:solidFill>
                  <a:schemeClr val="bg1"/>
                </a:solidFill>
                <a:latin typeface="Calisto MT" pitchFamily="18" charset="0"/>
              </a:rPr>
              <a:t>This is the simplest way to shuffle the inputs. The inputs are simply shuffled before they are used in the cryptographic algorithm.</a:t>
            </a:r>
          </a:p>
          <a:p>
            <a:endParaRPr lang="en-GB" dirty="0">
              <a:solidFill>
                <a:schemeClr val="bg1"/>
              </a:solidFill>
              <a:latin typeface="Calisto MT" pitchFamily="18" charset="0"/>
            </a:endParaRPr>
          </a:p>
          <a:p>
            <a:r>
              <a:rPr lang="en-GB" b="1" dirty="0">
                <a:solidFill>
                  <a:schemeClr val="bg1"/>
                </a:solidFill>
                <a:latin typeface="Calisto MT" pitchFamily="18" charset="0"/>
              </a:rPr>
              <a:t>	</a:t>
            </a:r>
            <a:r>
              <a:rPr lang="en-GB" b="1" dirty="0">
                <a:solidFill>
                  <a:srgbClr val="FFC000"/>
                </a:solidFill>
                <a:latin typeface="Calisto MT" pitchFamily="18" charset="0"/>
              </a:rPr>
              <a:t>Output shuffling : </a:t>
            </a:r>
            <a:r>
              <a:rPr lang="en-GB" dirty="0">
                <a:solidFill>
                  <a:schemeClr val="bg1"/>
                </a:solidFill>
                <a:latin typeface="Calisto MT" pitchFamily="18" charset="0"/>
              </a:rPr>
              <a:t>This is a more complex way to shuffle the inputs. The outputs of the cryptographic algorithm are shuffled before they are used. This can be more effective than input shuffling, because it can also prevent attacks on the cryptographic algorithm itself.</a:t>
            </a:r>
          </a:p>
          <a:p>
            <a:endParaRPr lang="en-IN" dirty="0">
              <a:solidFill>
                <a:schemeClr val="bg1"/>
              </a:solidFill>
              <a:latin typeface="Calisto MT" pitchFamily="18"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5259" y="3002557"/>
            <a:ext cx="3716741" cy="3716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0178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228946" cy="2941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228946" y="40941"/>
            <a:ext cx="6963054" cy="2677656"/>
          </a:xfrm>
          <a:prstGeom prst="rect">
            <a:avLst/>
          </a:prstGeom>
          <a:noFill/>
        </p:spPr>
        <p:txBody>
          <a:bodyPr wrap="square" rtlCol="0">
            <a:spAutoFit/>
          </a:bodyPr>
          <a:lstStyle/>
          <a:p>
            <a:r>
              <a:rPr lang="en-GB" sz="2400" b="1" dirty="0">
                <a:solidFill>
                  <a:srgbClr val="FFC000"/>
                </a:solidFill>
                <a:latin typeface="Calisto MT" pitchFamily="18" charset="0"/>
              </a:rPr>
              <a:t>Polynomial Ring :  </a:t>
            </a:r>
          </a:p>
          <a:p>
            <a:endParaRPr lang="en-GB" b="1" dirty="0">
              <a:solidFill>
                <a:srgbClr val="FFC000"/>
              </a:solidFill>
              <a:latin typeface="Calisto MT" pitchFamily="18" charset="0"/>
            </a:endParaRPr>
          </a:p>
          <a:p>
            <a:r>
              <a:rPr lang="en-GB" dirty="0">
                <a:solidFill>
                  <a:schemeClr val="bg1"/>
                </a:solidFill>
                <a:latin typeface="Calisto MT" pitchFamily="18" charset="0"/>
              </a:rPr>
              <a:t>Before we proceed towards the algorithms , at first we have to know about Polynomial Rings. </a:t>
            </a:r>
          </a:p>
          <a:p>
            <a:r>
              <a:rPr lang="en-GB" dirty="0">
                <a:solidFill>
                  <a:schemeClr val="bg1"/>
                </a:solidFill>
                <a:latin typeface="Calisto MT" pitchFamily="18" charset="0"/>
              </a:rPr>
              <a:t>In cryptography, a polynomial ring refers to a specific type of algebraic structure used for representing and manipulating polynomials. It is formed by a set of polynomials with coefficients coming from a certain field (designated as F) and with basic operations like addition and multiplication defined for them .</a:t>
            </a:r>
            <a:endParaRPr lang="en-IN" dirty="0">
              <a:solidFill>
                <a:schemeClr val="bg1"/>
              </a:solidFill>
              <a:latin typeface="Calisto MT" pitchFamily="18" charset="0"/>
            </a:endParaRPr>
          </a:p>
        </p:txBody>
      </p:sp>
      <p:sp>
        <p:nvSpPr>
          <p:cNvPr id="6" name="TextBox 5"/>
          <p:cNvSpPr txBox="1"/>
          <p:nvPr/>
        </p:nvSpPr>
        <p:spPr>
          <a:xfrm>
            <a:off x="1" y="2825077"/>
            <a:ext cx="12192000" cy="3693319"/>
          </a:xfrm>
          <a:prstGeom prst="rect">
            <a:avLst/>
          </a:prstGeom>
          <a:noFill/>
        </p:spPr>
        <p:txBody>
          <a:bodyPr wrap="square" rtlCol="0">
            <a:spAutoFit/>
          </a:bodyPr>
          <a:lstStyle/>
          <a:p>
            <a:r>
              <a:rPr lang="en-GB" dirty="0">
                <a:solidFill>
                  <a:schemeClr val="bg1"/>
                </a:solidFill>
                <a:latin typeface="Calisto MT" pitchFamily="18" charset="0"/>
              </a:rPr>
              <a:t>Polynomial ring is a mathematical structure represented as Rq = Zq[x]/(x^n + 1), in which n satisfies power of two and q is a prime .</a:t>
            </a:r>
          </a:p>
          <a:p>
            <a:endParaRPr lang="en-GB" dirty="0">
              <a:solidFill>
                <a:schemeClr val="bg1"/>
              </a:solidFill>
              <a:latin typeface="Calisto MT" pitchFamily="18" charset="0"/>
            </a:endParaRPr>
          </a:p>
          <a:p>
            <a:r>
              <a:rPr lang="en-GB" dirty="0">
                <a:solidFill>
                  <a:schemeClr val="bg1"/>
                </a:solidFill>
                <a:latin typeface="Calisto MT" pitchFamily="18" charset="0"/>
              </a:rPr>
              <a:t>Rq: This denotes a polynomial ring named Rq. The subscript q indicates that the coefficients of the polynomials in this ring belong to the finite field Zq, where q is a prime number.</a:t>
            </a:r>
          </a:p>
          <a:p>
            <a:endParaRPr lang="en-GB" dirty="0">
              <a:solidFill>
                <a:schemeClr val="bg1"/>
              </a:solidFill>
              <a:latin typeface="Calisto MT" pitchFamily="18" charset="0"/>
            </a:endParaRPr>
          </a:p>
          <a:p>
            <a:r>
              <a:rPr lang="en-GB" dirty="0">
                <a:solidFill>
                  <a:schemeClr val="bg1"/>
                </a:solidFill>
                <a:latin typeface="Calisto MT" pitchFamily="18" charset="0"/>
              </a:rPr>
              <a:t>Zq[x]: This represents the polynomial ring of polynomials in one indeterminate (x) with coefficients from the field Zq. The indeterminate x represents an unknown variable that can take on values from Zq.</a:t>
            </a:r>
          </a:p>
          <a:p>
            <a:endParaRPr lang="en-GB" dirty="0">
              <a:solidFill>
                <a:schemeClr val="bg1"/>
              </a:solidFill>
              <a:latin typeface="Calisto MT" pitchFamily="18" charset="0"/>
            </a:endParaRPr>
          </a:p>
          <a:p>
            <a:r>
              <a:rPr lang="en-GB" dirty="0">
                <a:solidFill>
                  <a:schemeClr val="bg1"/>
                </a:solidFill>
                <a:latin typeface="Calisto MT" pitchFamily="18" charset="0"/>
              </a:rPr>
              <a:t>(x^n + 1): This part of the notation indicates that we are taking the quotient of the polynomial ring Zq[x] by the ideal generated by the polynomial x^n + 1. An ideal is a subset of polynomials in a ring that satisfies certain closure properties. In this case, the ideal generated by x^n + 1 consists of all polynomials that can be expressed as a multiple of x^n + 1.</a:t>
            </a:r>
          </a:p>
          <a:p>
            <a:endParaRPr lang="en-IN" dirty="0">
              <a:solidFill>
                <a:schemeClr val="bg1"/>
              </a:solidFill>
              <a:latin typeface="Calisto MT" pitchFamily="18" charset="0"/>
            </a:endParaRPr>
          </a:p>
        </p:txBody>
      </p:sp>
    </p:spTree>
    <p:extLst>
      <p:ext uri="{BB962C8B-B14F-4D97-AF65-F5344CB8AC3E}">
        <p14:creationId xmlns:p14="http://schemas.microsoft.com/office/powerpoint/2010/main" val="3439768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218061"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 y="-13652"/>
            <a:ext cx="12218061" cy="6986528"/>
          </a:xfrm>
          <a:prstGeom prst="rect">
            <a:avLst/>
          </a:prstGeom>
          <a:noFill/>
        </p:spPr>
        <p:txBody>
          <a:bodyPr wrap="square" rtlCol="0">
            <a:spAutoFit/>
          </a:bodyPr>
          <a:lstStyle/>
          <a:p>
            <a:r>
              <a:rPr lang="en-GB" b="1" dirty="0">
                <a:solidFill>
                  <a:srgbClr val="002060"/>
                </a:solidFill>
                <a:latin typeface="Calisto MT" pitchFamily="18" charset="0"/>
              </a:rPr>
              <a:t>SHUFFLING COUNTERMEASURES : </a:t>
            </a:r>
          </a:p>
          <a:p>
            <a:endParaRPr lang="en-GB" b="1" dirty="0">
              <a:solidFill>
                <a:srgbClr val="002060"/>
              </a:solidFill>
              <a:latin typeface="Calisto MT" pitchFamily="18" charset="0"/>
            </a:endParaRPr>
          </a:p>
          <a:p>
            <a:r>
              <a:rPr lang="en-GB" dirty="0">
                <a:latin typeface="Calisto MT" pitchFamily="18" charset="0"/>
              </a:rPr>
              <a:t>As you know that shuffling is basically used to prevent the template attacks, this section prevents the adversary from recovering the secret key by reordering the basic arithmetic operations. We propose coefficient index randomization (CIR) and NTT network randomization (NNR) against SCAs targeting point-wise operations and NTT .</a:t>
            </a:r>
          </a:p>
          <a:p>
            <a:endParaRPr lang="en-GB" dirty="0">
              <a:latin typeface="Calisto MT" pitchFamily="18" charset="0"/>
            </a:endParaRPr>
          </a:p>
          <a:p>
            <a:r>
              <a:rPr lang="en-GB" b="1" dirty="0">
                <a:solidFill>
                  <a:schemeClr val="tx1">
                    <a:lumMod val="85000"/>
                    <a:lumOff val="15000"/>
                  </a:schemeClr>
                </a:solidFill>
                <a:latin typeface="Calisto MT" pitchFamily="18" charset="0"/>
              </a:rPr>
              <a:t>CIR : </a:t>
            </a:r>
          </a:p>
          <a:p>
            <a:endParaRPr lang="en-GB" b="1" dirty="0">
              <a:solidFill>
                <a:schemeClr val="tx1">
                  <a:lumMod val="85000"/>
                  <a:lumOff val="15000"/>
                </a:schemeClr>
              </a:solidFill>
              <a:latin typeface="Calisto MT" pitchFamily="18" charset="0"/>
            </a:endParaRPr>
          </a:p>
          <a:p>
            <a:r>
              <a:rPr lang="en-GB" dirty="0">
                <a:latin typeface="Calisto MT" pitchFamily="18" charset="0"/>
              </a:rPr>
              <a:t>Coefficient index randomization (CIR) is a technique used in cryptography to protect against frequency analysis attacks. Frequency analysis is a technique used to break ciphers by analysing the frequency of different symbols in the cipher text. CIR works by randomly changing the frequency of symbols in the cipher text, making it more difficult to analyse. The CIR divides a n-round operation into n/2 couples and provides 2n/2+log(n/2) permutations. The bits rn[7:1] select the first couple to be fetched and the internal order of a couple is controlled by random bit stream from rn[0].</a:t>
            </a:r>
          </a:p>
          <a:p>
            <a:endParaRPr lang="en-GB" b="1" dirty="0">
              <a:solidFill>
                <a:schemeClr val="tx1">
                  <a:lumMod val="85000"/>
                  <a:lumOff val="15000"/>
                </a:schemeClr>
              </a:solidFill>
              <a:latin typeface="Calisto MT" pitchFamily="18" charset="0"/>
            </a:endParaRPr>
          </a:p>
          <a:p>
            <a:r>
              <a:rPr lang="en-GB" b="1" dirty="0">
                <a:latin typeface="Calisto MT" pitchFamily="18" charset="0"/>
              </a:rPr>
              <a:t>NNR: </a:t>
            </a:r>
          </a:p>
          <a:p>
            <a:endParaRPr lang="en-GB" dirty="0">
              <a:latin typeface="Calisto MT" pitchFamily="18" charset="0"/>
            </a:endParaRPr>
          </a:p>
          <a:p>
            <a:r>
              <a:rPr lang="en-GB" dirty="0">
                <a:latin typeface="Calisto MT" pitchFamily="18" charset="0"/>
              </a:rPr>
              <a:t>NTT network randomization is a technique used in post-quantum cryptography to protect against side-channel attacks. NTT network randomization works by randomly reordering the operations in a cryptographic algorithm. This randomization makes it more difficult for an attacker to observe the physical behaviour of the algorithm and extract information about the secret key. </a:t>
            </a:r>
          </a:p>
          <a:p>
            <a:r>
              <a:rPr lang="en-GB" dirty="0">
                <a:latin typeface="Calisto MT" pitchFamily="18" charset="0"/>
              </a:rPr>
              <a:t>NTT network randomization is typically implemented by using a random number generator to generate a permutation of the operations in the cryptographic algorithm. This permutation is then applied to the algorithm, and the resulting algorithm is executed. The randomized algorithm will have a different physical behaviour than the original algorithm, making it more difficult for an attacker to observe and exploit.</a:t>
            </a:r>
            <a:endParaRPr lang="en-IN" dirty="0">
              <a:latin typeface="Calisto MT" pitchFamily="18" charset="0"/>
            </a:endParaRPr>
          </a:p>
          <a:p>
            <a:endParaRPr lang="en-IN" sz="1600" b="1" dirty="0">
              <a:solidFill>
                <a:schemeClr val="tx1">
                  <a:lumMod val="85000"/>
                  <a:lumOff val="15000"/>
                </a:schemeClr>
              </a:solidFill>
              <a:latin typeface="Calisto MT" pitchFamily="18" charset="0"/>
            </a:endParaRPr>
          </a:p>
        </p:txBody>
      </p:sp>
    </p:spTree>
    <p:extLst>
      <p:ext uri="{BB962C8B-B14F-4D97-AF65-F5344CB8AC3E}">
        <p14:creationId xmlns:p14="http://schemas.microsoft.com/office/powerpoint/2010/main" val="2710020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825" y="0"/>
            <a:ext cx="6096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0" y="81884"/>
            <a:ext cx="7861110" cy="6740307"/>
          </a:xfrm>
          <a:prstGeom prst="rect">
            <a:avLst/>
          </a:prstGeom>
          <a:noFill/>
        </p:spPr>
        <p:txBody>
          <a:bodyPr wrap="square" rtlCol="0">
            <a:spAutoFit/>
          </a:bodyPr>
          <a:lstStyle/>
          <a:p>
            <a:r>
              <a:rPr lang="en-GB" b="1" dirty="0">
                <a:solidFill>
                  <a:srgbClr val="FFC000"/>
                </a:solidFill>
                <a:latin typeface="Calisto MT" pitchFamily="18" charset="0"/>
              </a:rPr>
              <a:t>DISADVANTAGE OF CIR AND NNR : </a:t>
            </a:r>
          </a:p>
          <a:p>
            <a:endParaRPr lang="en-GB" b="1" dirty="0">
              <a:solidFill>
                <a:srgbClr val="FFC000"/>
              </a:solidFill>
              <a:latin typeface="Calisto MT" pitchFamily="18" charset="0"/>
            </a:endParaRPr>
          </a:p>
          <a:p>
            <a:r>
              <a:rPr lang="en-GB" dirty="0">
                <a:solidFill>
                  <a:srgbClr val="FFC000"/>
                </a:solidFill>
                <a:latin typeface="Calisto MT" pitchFamily="18" charset="0"/>
              </a:rPr>
              <a:t>	DISADVANTAGES OF CIR : </a:t>
            </a:r>
          </a:p>
          <a:p>
            <a:endParaRPr lang="en-GB" dirty="0">
              <a:solidFill>
                <a:srgbClr val="FFC000"/>
              </a:solidFill>
              <a:latin typeface="Calisto MT" pitchFamily="18" charset="0"/>
            </a:endParaRPr>
          </a:p>
          <a:p>
            <a:r>
              <a:rPr lang="en-GB" dirty="0">
                <a:solidFill>
                  <a:schemeClr val="bg1"/>
                </a:solidFill>
                <a:latin typeface="Calisto MT" pitchFamily="18" charset="0"/>
              </a:rPr>
              <a:t>	(i) CIR can add some overhead to the encryption and decryption process, as it requires the generation and application of random coefficients. This can make CIR-based algorithms less efficient than their non-randomized counterparts. </a:t>
            </a:r>
          </a:p>
          <a:p>
            <a:endParaRPr lang="en-GB" dirty="0">
              <a:solidFill>
                <a:schemeClr val="bg1"/>
              </a:solidFill>
              <a:latin typeface="Calisto MT" pitchFamily="18" charset="0"/>
            </a:endParaRPr>
          </a:p>
          <a:p>
            <a:r>
              <a:rPr lang="en-GB" dirty="0">
                <a:solidFill>
                  <a:schemeClr val="bg1"/>
                </a:solidFill>
                <a:latin typeface="Calisto MT" pitchFamily="18" charset="0"/>
              </a:rPr>
              <a:t>	(ii) If an attacker can recover the randomization coefficients, they may be able to reverse the randomization and recover the original plaintext. This could be a concern if the coefficients are not sufficiently random or if they are reused over multiple messages. </a:t>
            </a:r>
          </a:p>
          <a:p>
            <a:endParaRPr lang="en-GB" dirty="0">
              <a:solidFill>
                <a:schemeClr val="bg1"/>
              </a:solidFill>
              <a:latin typeface="Calisto MT" pitchFamily="18" charset="0"/>
            </a:endParaRPr>
          </a:p>
          <a:p>
            <a:r>
              <a:rPr lang="en-GB" dirty="0">
                <a:solidFill>
                  <a:schemeClr val="bg1"/>
                </a:solidFill>
                <a:latin typeface="Calisto MT" pitchFamily="18" charset="0"/>
              </a:rPr>
              <a:t>	</a:t>
            </a:r>
            <a:r>
              <a:rPr lang="en-GB" dirty="0">
                <a:solidFill>
                  <a:srgbClr val="FFC000"/>
                </a:solidFill>
                <a:latin typeface="Calisto MT" pitchFamily="18" charset="0"/>
              </a:rPr>
              <a:t>DISADVANTAGES OF NNR : </a:t>
            </a:r>
          </a:p>
          <a:p>
            <a:endParaRPr lang="en-GB" dirty="0">
              <a:solidFill>
                <a:srgbClr val="FFC000"/>
              </a:solidFill>
              <a:latin typeface="Calisto MT" pitchFamily="18" charset="0"/>
            </a:endParaRPr>
          </a:p>
          <a:p>
            <a:r>
              <a:rPr lang="en-GB" dirty="0">
                <a:solidFill>
                  <a:schemeClr val="bg1"/>
                </a:solidFill>
                <a:latin typeface="Calisto MT" pitchFamily="18" charset="0"/>
              </a:rPr>
              <a:t>	(i) NNR can make cryptographic hardware more complex, as it requires additional logic to handle the randomized ordering of operations. This can increase the cost and power consumption of NNR-based implementations.</a:t>
            </a:r>
          </a:p>
          <a:p>
            <a:endParaRPr lang="en-GB" dirty="0">
              <a:solidFill>
                <a:schemeClr val="bg1"/>
              </a:solidFill>
              <a:latin typeface="Calisto MT" pitchFamily="18" charset="0"/>
            </a:endParaRPr>
          </a:p>
          <a:p>
            <a:r>
              <a:rPr lang="en-GB" dirty="0">
                <a:solidFill>
                  <a:schemeClr val="bg1"/>
                </a:solidFill>
                <a:latin typeface="Calisto MT" pitchFamily="18" charset="0"/>
              </a:rPr>
              <a:t>	(ii) If the randomized ordering of operations is not carefully designed, it could introduce new timing variations that could be exploited by timing side-channel attacks. This could be a concern if the algorithm is used in a setting where timing leaks are a risk.</a:t>
            </a:r>
            <a:endParaRPr lang="en-IN" dirty="0">
              <a:solidFill>
                <a:schemeClr val="bg1"/>
              </a:solidFill>
              <a:latin typeface="Calisto MT" pitchFamily="18" charset="0"/>
            </a:endParaRPr>
          </a:p>
        </p:txBody>
      </p:sp>
    </p:spTree>
    <p:extLst>
      <p:ext uri="{BB962C8B-B14F-4D97-AF65-F5344CB8AC3E}">
        <p14:creationId xmlns:p14="http://schemas.microsoft.com/office/powerpoint/2010/main" val="1850574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82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3171" y="91701"/>
            <a:ext cx="8112781" cy="6740307"/>
          </a:xfrm>
          <a:prstGeom prst="rect">
            <a:avLst/>
          </a:prstGeom>
        </p:spPr>
        <p:txBody>
          <a:bodyPr wrap="square">
            <a:spAutoFit/>
          </a:bodyPr>
          <a:lstStyle/>
          <a:p>
            <a:r>
              <a:rPr lang="en-GB" b="1" dirty="0">
                <a:solidFill>
                  <a:srgbClr val="FFC000"/>
                </a:solidFill>
                <a:latin typeface="Calisto MT" pitchFamily="18" charset="0"/>
              </a:rPr>
              <a:t>DISADVANTAGE OF USING SHUFFLING : </a:t>
            </a:r>
          </a:p>
          <a:p>
            <a:endParaRPr lang="en-GB" b="1" dirty="0">
              <a:solidFill>
                <a:srgbClr val="FFC000"/>
              </a:solidFill>
              <a:latin typeface="Calisto MT" pitchFamily="18" charset="0"/>
            </a:endParaRPr>
          </a:p>
          <a:p>
            <a:r>
              <a:rPr lang="en-GB" b="1" dirty="0">
                <a:solidFill>
                  <a:schemeClr val="bg1"/>
                </a:solidFill>
                <a:latin typeface="Calisto MT" pitchFamily="18" charset="0"/>
              </a:rPr>
              <a:t>	(i) </a:t>
            </a:r>
            <a:r>
              <a:rPr lang="en-GB" dirty="0">
                <a:solidFill>
                  <a:schemeClr val="bg1"/>
                </a:solidFill>
                <a:latin typeface="Calisto MT" pitchFamily="18" charset="0"/>
              </a:rPr>
              <a:t>Shuffling methods can add some overhead to the encryption and decryption process, as they require the rearrangement of data elements. This can make shuffling-based algorithms less efficient than their non-shuffled counterparts</a:t>
            </a:r>
            <a:r>
              <a:rPr lang="en-GB" dirty="0">
                <a:solidFill>
                  <a:schemeClr val="bg1"/>
                </a:solidFill>
              </a:rPr>
              <a:t>. </a:t>
            </a:r>
          </a:p>
          <a:p>
            <a:endParaRPr lang="en-GB" b="1" dirty="0">
              <a:solidFill>
                <a:schemeClr val="bg1"/>
              </a:solidFill>
              <a:latin typeface="Calisto MT" pitchFamily="18" charset="0"/>
            </a:endParaRPr>
          </a:p>
          <a:p>
            <a:r>
              <a:rPr lang="en-GB" b="1" dirty="0">
                <a:solidFill>
                  <a:schemeClr val="bg1"/>
                </a:solidFill>
                <a:latin typeface="Calisto MT" pitchFamily="18" charset="0"/>
              </a:rPr>
              <a:t>	(ii) </a:t>
            </a:r>
            <a:r>
              <a:rPr lang="en-GB" dirty="0">
                <a:solidFill>
                  <a:schemeClr val="bg1"/>
                </a:solidFill>
                <a:latin typeface="Calisto MT" pitchFamily="18" charset="0"/>
              </a:rPr>
              <a:t>Shuffling algorithms can sometimes introduce bias into the cipher text, which can be exploited by attackers to break the cipher. This is particularly true for shuffling algorithms that are not carefully designed. </a:t>
            </a:r>
          </a:p>
          <a:p>
            <a:endParaRPr lang="en-GB" b="1" dirty="0">
              <a:solidFill>
                <a:schemeClr val="bg1"/>
              </a:solidFill>
              <a:latin typeface="Calisto MT" pitchFamily="18" charset="0"/>
            </a:endParaRPr>
          </a:p>
          <a:p>
            <a:r>
              <a:rPr lang="en-GB" b="1" dirty="0">
                <a:solidFill>
                  <a:schemeClr val="bg1"/>
                </a:solidFill>
                <a:latin typeface="Calisto MT" pitchFamily="18" charset="0"/>
              </a:rPr>
              <a:t>	(iii) </a:t>
            </a:r>
            <a:r>
              <a:rPr lang="en-GB" dirty="0">
                <a:solidFill>
                  <a:schemeClr val="bg1"/>
                </a:solidFill>
                <a:latin typeface="Calisto MT" pitchFamily="18" charset="0"/>
              </a:rPr>
              <a:t>Shuffling algorithms can sometimes result in non-uniform distributions of data elements in the cipher text. This can also be exploited by attackers to break the cipher.</a:t>
            </a:r>
          </a:p>
          <a:p>
            <a:endParaRPr lang="en-GB" b="1" dirty="0">
              <a:solidFill>
                <a:schemeClr val="bg1"/>
              </a:solidFill>
              <a:latin typeface="Calisto MT" pitchFamily="18" charset="0"/>
            </a:endParaRPr>
          </a:p>
          <a:p>
            <a:r>
              <a:rPr lang="en-GB" b="1" dirty="0">
                <a:solidFill>
                  <a:schemeClr val="bg1"/>
                </a:solidFill>
                <a:latin typeface="Calisto MT" pitchFamily="18" charset="0"/>
              </a:rPr>
              <a:t>	(iv) </a:t>
            </a:r>
            <a:r>
              <a:rPr lang="en-GB" dirty="0">
                <a:solidFill>
                  <a:schemeClr val="bg1"/>
                </a:solidFill>
                <a:latin typeface="Calisto MT" pitchFamily="18" charset="0"/>
              </a:rPr>
              <a:t>Shuffling algorithms can sometimes consume a significant amount of memory, as they require the storage of shuffled data elements. This can be a concern for applications that are constrained by memory availability. </a:t>
            </a:r>
          </a:p>
          <a:p>
            <a:endParaRPr lang="en-GB" b="1" dirty="0">
              <a:solidFill>
                <a:schemeClr val="bg1"/>
              </a:solidFill>
              <a:latin typeface="Calisto MT" pitchFamily="18" charset="0"/>
            </a:endParaRPr>
          </a:p>
          <a:p>
            <a:r>
              <a:rPr lang="en-GB" dirty="0">
                <a:solidFill>
                  <a:schemeClr val="bg1"/>
                </a:solidFill>
                <a:latin typeface="Calisto MT" pitchFamily="18" charset="0"/>
              </a:rPr>
              <a:t>Despite these disadvantages, shuffling methods can still be a valuable tool in cryptography. They can be used to improve the security of algorithms against certain types of attacks, such as frequency analysis attacks and pattern recognition attacks. However, it is important to carefully consider the potential drawbacks of shuffling methods before using them in a cryptographic application.</a:t>
            </a:r>
            <a:endParaRPr lang="en-GB" b="1" dirty="0">
              <a:solidFill>
                <a:schemeClr val="bg1"/>
              </a:solidFill>
              <a:latin typeface="Calisto MT" pitchFamily="18"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7684" y="0"/>
            <a:ext cx="4004316"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2794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Edge Computing: Unlocking Next-level Internet Performance - Spicewor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0125" y="491323"/>
            <a:ext cx="6114197" cy="3785652"/>
          </a:xfrm>
          <a:prstGeom prst="rect">
            <a:avLst/>
          </a:prstGeom>
          <a:noFill/>
        </p:spPr>
        <p:txBody>
          <a:bodyPr wrap="square" rtlCol="0">
            <a:spAutoFit/>
          </a:bodyPr>
          <a:lstStyle/>
          <a:p>
            <a:r>
              <a:rPr lang="en-GB" sz="4800" b="1" i="1" dirty="0">
                <a:solidFill>
                  <a:schemeClr val="bg1"/>
                </a:solidFill>
                <a:latin typeface="Century" pitchFamily="18" charset="0"/>
              </a:rPr>
              <a:t>Side – Channel Analysis of Post – Quantum Cryptographic Algorithms : </a:t>
            </a:r>
            <a:endParaRPr lang="en-IN" sz="4800" b="1" i="1" dirty="0">
              <a:solidFill>
                <a:schemeClr val="bg1"/>
              </a:solidFill>
              <a:latin typeface="Century" pitchFamily="18" charset="0"/>
            </a:endParaRPr>
          </a:p>
        </p:txBody>
      </p:sp>
      <p:cxnSp>
        <p:nvCxnSpPr>
          <p:cNvPr id="6" name="Straight Arrow Connector 5"/>
          <p:cNvCxnSpPr/>
          <p:nvPr/>
        </p:nvCxnSpPr>
        <p:spPr>
          <a:xfrm>
            <a:off x="245660" y="4667537"/>
            <a:ext cx="55000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158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1"/>
            <a:ext cx="1218895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sp>
        <p:nvSpPr>
          <p:cNvPr id="24" name="Rectangle 23">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1"/>
            <a:ext cx="12188953"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pic>
        <p:nvPicPr>
          <p:cNvPr id="7" name="Picture 6" descr="A group of colorful lights&#10;&#10;Description automatically generated">
            <a:extLst>
              <a:ext uri="{FF2B5EF4-FFF2-40B4-BE49-F238E27FC236}">
                <a16:creationId xmlns:a16="http://schemas.microsoft.com/office/drawing/2014/main" id="{ACBF70E4-A63A-273F-ADEB-3708415E9B63}"/>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a:stretch/>
        </p:blipFill>
        <p:spPr>
          <a:xfrm>
            <a:off x="25" y="10"/>
            <a:ext cx="12191982" cy="6857990"/>
          </a:xfrm>
          <a:prstGeom prst="rect">
            <a:avLst/>
          </a:prstGeom>
        </p:spPr>
      </p:pic>
      <p:sp>
        <p:nvSpPr>
          <p:cNvPr id="3" name="Content Placeholder 2">
            <a:extLst>
              <a:ext uri="{FF2B5EF4-FFF2-40B4-BE49-F238E27FC236}">
                <a16:creationId xmlns:a16="http://schemas.microsoft.com/office/drawing/2014/main" id="{05338FCA-F625-0436-2ECA-8BDDABDC3E27}"/>
              </a:ext>
            </a:extLst>
          </p:cNvPr>
          <p:cNvSpPr>
            <a:spLocks noGrp="1"/>
          </p:cNvSpPr>
          <p:nvPr>
            <p:ph idx="1"/>
          </p:nvPr>
        </p:nvSpPr>
        <p:spPr>
          <a:xfrm>
            <a:off x="372681" y="204717"/>
            <a:ext cx="6222550" cy="5905396"/>
          </a:xfrm>
        </p:spPr>
        <p:txBody>
          <a:bodyPr vert="horz" lIns="91436" tIns="45718" rIns="91436" bIns="45718" rtlCol="0" anchor="t">
            <a:noAutofit/>
          </a:bodyPr>
          <a:lstStyle/>
          <a:p>
            <a:r>
              <a:rPr lang="en-US" sz="1800" dirty="0">
                <a:solidFill>
                  <a:srgbClr val="FFFFFF"/>
                </a:solidFill>
                <a:latin typeface="Calisto MT" pitchFamily="18" charset="0"/>
                <a:ea typeface="Calibri"/>
                <a:cs typeface="Calibri"/>
              </a:rPr>
              <a:t> To avoid the disadvantages , another theory was arrived. It would be easier to use the quantum channel to transmit an arbitrarily long random secret key. If eavesdropping were detected on the quantum channel, due to unavoidable disturbance, the key would be thrown away ; otherwise it could be used safely to transmit a sensitive message by use of the classical one-time pad scheme. (BB84 PROTOCOL) </a:t>
            </a:r>
          </a:p>
          <a:p>
            <a:endParaRPr lang="en-US" sz="1800" dirty="0">
              <a:solidFill>
                <a:srgbClr val="FFFFFF"/>
              </a:solidFill>
              <a:latin typeface="Calisto MT" pitchFamily="18" charset="0"/>
              <a:ea typeface="Calibri"/>
              <a:cs typeface="Calibri"/>
            </a:endParaRPr>
          </a:p>
          <a:p>
            <a:r>
              <a:rPr lang="en-US" sz="1800" dirty="0">
                <a:solidFill>
                  <a:srgbClr val="FFC000"/>
                </a:solidFill>
                <a:latin typeface="Calisto MT" pitchFamily="18" charset="0"/>
                <a:ea typeface="Calibri"/>
                <a:cs typeface="Calibri"/>
              </a:rPr>
              <a:t>DISADVANTAGES : - </a:t>
            </a:r>
          </a:p>
          <a:p>
            <a:pPr marL="0" indent="0">
              <a:buNone/>
            </a:pPr>
            <a:r>
              <a:rPr lang="en-US" sz="1800" dirty="0">
                <a:solidFill>
                  <a:srgbClr val="FFFFFF"/>
                </a:solidFill>
                <a:latin typeface="Calisto MT" pitchFamily="18" charset="0"/>
                <a:ea typeface="Calibri"/>
                <a:cs typeface="Calibri"/>
              </a:rPr>
              <a:t>              ( i ) Quantum channels are susceptible to various types of noise and errors. Quantum states can be lost or corrupted during transmission. </a:t>
            </a:r>
          </a:p>
          <a:p>
            <a:pPr marL="0" indent="0">
              <a:buNone/>
            </a:pPr>
            <a:endParaRPr lang="en-US" sz="1800" dirty="0">
              <a:solidFill>
                <a:srgbClr val="FFFFFF"/>
              </a:solidFill>
              <a:latin typeface="Calisto MT" pitchFamily="18" charset="0"/>
              <a:ea typeface="Calibri"/>
              <a:cs typeface="Calibri"/>
            </a:endParaRPr>
          </a:p>
          <a:p>
            <a:pPr marL="0" indent="0">
              <a:buNone/>
            </a:pPr>
            <a:r>
              <a:rPr lang="en-US" sz="1800" dirty="0">
                <a:solidFill>
                  <a:srgbClr val="FFFFFF"/>
                </a:solidFill>
                <a:latin typeface="Calisto MT" pitchFamily="18" charset="0"/>
                <a:ea typeface="Calibri"/>
                <a:cs typeface="Calibri"/>
              </a:rPr>
              <a:t>             ( ii ) Quantum channel has finite range due to phenomena like quantum decoherence and absorption. If the distance between sender and receiver increases , the probability of successfully transmitting quantum states decreases.</a:t>
            </a:r>
          </a:p>
          <a:p>
            <a:pPr marL="0" indent="0">
              <a:buNone/>
            </a:pPr>
            <a:endParaRPr lang="en-US" sz="1800" dirty="0">
              <a:solidFill>
                <a:srgbClr val="FFFFFF"/>
              </a:solidFill>
              <a:latin typeface="Calisto MT" pitchFamily="18" charset="0"/>
              <a:ea typeface="Calibri"/>
              <a:cs typeface="Calibri"/>
            </a:endParaRPr>
          </a:p>
          <a:p>
            <a:pPr marL="0" indent="0">
              <a:buNone/>
            </a:pPr>
            <a:r>
              <a:rPr lang="en-US" sz="1800" dirty="0">
                <a:solidFill>
                  <a:srgbClr val="FFFFFF"/>
                </a:solidFill>
                <a:latin typeface="Calisto MT" pitchFamily="18" charset="0"/>
                <a:ea typeface="Calibri"/>
                <a:cs typeface="Calibri"/>
              </a:rPr>
              <a:t>            ( iii ) The rate at which secure bits can be generated over a Quantum channel is limited.</a:t>
            </a:r>
          </a:p>
          <a:p>
            <a:endParaRPr lang="en-US" sz="1600" dirty="0">
              <a:solidFill>
                <a:srgbClr val="FFFFFF"/>
              </a:solidFill>
              <a:ea typeface="Calibri"/>
              <a:cs typeface="Calibri"/>
            </a:endParaRPr>
          </a:p>
        </p:txBody>
      </p:sp>
      <p:pic>
        <p:nvPicPr>
          <p:cNvPr id="4" name="Picture 3" descr="A close up of a computer chip&#10;&#10;Description automatically generated">
            <a:extLst>
              <a:ext uri="{FF2B5EF4-FFF2-40B4-BE49-F238E27FC236}">
                <a16:creationId xmlns:a16="http://schemas.microsoft.com/office/drawing/2014/main" id="{7D4A2C00-AC9A-E130-35D5-EB66C9E208A7}"/>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l="18660" r="10750"/>
          <a:stretch/>
        </p:blipFill>
        <p:spPr>
          <a:xfrm>
            <a:off x="6595230" y="1408391"/>
            <a:ext cx="5283868"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3868389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in Black Background Images – Browse 177,522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87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 y="27290"/>
            <a:ext cx="12192000" cy="6617196"/>
          </a:xfrm>
          <a:prstGeom prst="rect">
            <a:avLst/>
          </a:prstGeom>
          <a:noFill/>
        </p:spPr>
        <p:txBody>
          <a:bodyPr wrap="square" rtlCol="0">
            <a:spAutoFit/>
          </a:bodyPr>
          <a:lstStyle/>
          <a:p>
            <a:r>
              <a:rPr lang="en-GB" dirty="0">
                <a:solidFill>
                  <a:schemeClr val="bg1"/>
                </a:solidFill>
                <a:latin typeface="Calisto MT" pitchFamily="18" charset="0"/>
              </a:rPr>
              <a:t>As we discuss before that Quantum Computing technology has brought great threats to the security of widely used RSA and elliptic curve cryptography , Post Quantum Cryptographic Algorithm gives us some relief from that great threat. To address the need for long-term security, in 2016 NIST started a project for standardizing post-quantum cryptography (PQC) primitives that rely on problems not known to be targets for a quantum computer, such as lattice problems.</a:t>
            </a:r>
          </a:p>
          <a:p>
            <a:endParaRPr lang="en-GB" dirty="0">
              <a:solidFill>
                <a:schemeClr val="bg1"/>
              </a:solidFill>
              <a:latin typeface="Calisto MT" pitchFamily="18" charset="0"/>
            </a:endParaRPr>
          </a:p>
          <a:p>
            <a:r>
              <a:rPr lang="en-GB" dirty="0">
                <a:solidFill>
                  <a:schemeClr val="bg1"/>
                </a:solidFill>
                <a:latin typeface="Calisto MT" pitchFamily="18" charset="0"/>
              </a:rPr>
              <a:t>	Here we are going to discuss about the two NIST PQC candidates, Saber and CRYSTALS-Kyber Key Encapsulation Mechanisms (KEMs), to side-channel attacks. Here we are going to represent about the side-channel analysis of Saber and CRYSTALS-Kyber, and demonstrates a passive side-channel attack on a hardware random number generator (RNG) integrated in STM32 MCUs and we are also going to explain how the algorithms works . </a:t>
            </a:r>
          </a:p>
          <a:p>
            <a:endParaRPr lang="en-GB" dirty="0">
              <a:solidFill>
                <a:schemeClr val="bg1"/>
              </a:solidFill>
              <a:latin typeface="Calisto MT" pitchFamily="18" charset="0"/>
            </a:endParaRPr>
          </a:p>
          <a:p>
            <a:r>
              <a:rPr lang="en-GB" dirty="0">
                <a:solidFill>
                  <a:schemeClr val="bg1"/>
                </a:solidFill>
                <a:latin typeface="Calisto MT" pitchFamily="18" charset="0"/>
              </a:rPr>
              <a:t>	As you know that Quantum Computers are powerful machines that use quantum mechanical phenomena, such as superposition, entanglement, qubits etc. to perform certain types of computation much faster than classical computers . As a result, quantum computers are capable of solving some hard mathematical problems significantly more efficiently than classical computers. That’s why RSA algorithm fails to provide security .</a:t>
            </a:r>
          </a:p>
          <a:p>
            <a:endParaRPr lang="en-GB" dirty="0">
              <a:solidFill>
                <a:schemeClr val="bg1"/>
              </a:solidFill>
              <a:latin typeface="Calisto MT" pitchFamily="18" charset="0"/>
            </a:endParaRPr>
          </a:p>
          <a:p>
            <a:r>
              <a:rPr lang="en-GB" dirty="0">
                <a:solidFill>
                  <a:schemeClr val="bg1"/>
                </a:solidFill>
                <a:latin typeface="Calisto MT" pitchFamily="18" charset="0"/>
              </a:rPr>
              <a:t>	Before proceed into the depth, let’s talk about the RSA algorithm like what is RSA algorithm and how it works and why the RSA algorithm fails to provide security in Quantum computers.</a:t>
            </a:r>
          </a:p>
          <a:p>
            <a:endParaRPr lang="en-GB" dirty="0">
              <a:solidFill>
                <a:schemeClr val="bg1"/>
              </a:solidFill>
              <a:latin typeface="Calisto MT" pitchFamily="18" charset="0"/>
            </a:endParaRPr>
          </a:p>
          <a:p>
            <a:r>
              <a:rPr lang="en-GB" sz="2800" b="1" dirty="0">
                <a:solidFill>
                  <a:srgbClr val="92D050"/>
                </a:solidFill>
                <a:latin typeface="Calisto MT" pitchFamily="18" charset="0"/>
              </a:rPr>
              <a:t>RSA ALGORITHM : </a:t>
            </a:r>
          </a:p>
          <a:p>
            <a:endParaRPr lang="en-GB" sz="2000" b="1" dirty="0">
              <a:solidFill>
                <a:srgbClr val="92D050"/>
              </a:solidFill>
              <a:latin typeface="Calisto MT" pitchFamily="18" charset="0"/>
            </a:endParaRPr>
          </a:p>
          <a:p>
            <a:r>
              <a:rPr lang="en-GB" sz="2000" b="1" dirty="0">
                <a:solidFill>
                  <a:srgbClr val="92D050"/>
                </a:solidFill>
                <a:latin typeface="Calisto MT" pitchFamily="18" charset="0"/>
              </a:rPr>
              <a:t>	</a:t>
            </a:r>
            <a:r>
              <a:rPr lang="en-GB" dirty="0">
                <a:solidFill>
                  <a:schemeClr val="bg1"/>
                </a:solidFill>
                <a:latin typeface="Calisto MT" pitchFamily="18" charset="0"/>
              </a:rPr>
              <a:t>The Rivest-Shamir-Adleman (RSA) encryption algorithm is an asymmetric encryption algorithm that is widely used in many products and services. Asymmetric encryption uses a key pair that is mathematically linked to encrypt and decrypt data.</a:t>
            </a:r>
            <a:endParaRPr lang="en-IN" b="1" dirty="0">
              <a:solidFill>
                <a:schemeClr val="bg1"/>
              </a:solidFill>
              <a:latin typeface="Calisto MT" pitchFamily="18" charset="0"/>
            </a:endParaRPr>
          </a:p>
        </p:txBody>
      </p:sp>
    </p:spTree>
    <p:extLst>
      <p:ext uri="{BB962C8B-B14F-4D97-AF65-F5344CB8AC3E}">
        <p14:creationId xmlns:p14="http://schemas.microsoft.com/office/powerpoint/2010/main" val="4203145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ull Black Wallpapers - Wallpaper C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750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22918"/>
            <a:ext cx="12192000" cy="6740307"/>
          </a:xfrm>
          <a:prstGeom prst="rect">
            <a:avLst/>
          </a:prstGeom>
        </p:spPr>
        <p:txBody>
          <a:bodyPr wrap="square">
            <a:spAutoFit/>
          </a:bodyPr>
          <a:lstStyle/>
          <a:p>
            <a:r>
              <a:rPr lang="en-GB" dirty="0">
                <a:solidFill>
                  <a:schemeClr val="bg1"/>
                </a:solidFill>
                <a:latin typeface="Calisto MT" pitchFamily="18" charset="0"/>
              </a:rPr>
              <a:t>The idea of RSA is based on the fact that it is difficult to factorize a large integer. The public key consists of two numbers where one number is a multiplication of two large prime numbers. And private key is also derived from the same two prime numbers. So if somebody can factorize the large number, the private key is compromised. Therefore encryption strength totally lies on the key size and if we double or triple the key size, the strength of encryption increases exponentially. </a:t>
            </a:r>
          </a:p>
          <a:p>
            <a:endParaRPr lang="en-GB" dirty="0">
              <a:solidFill>
                <a:schemeClr val="bg1"/>
              </a:solidFill>
              <a:latin typeface="Calisto MT" pitchFamily="18" charset="0"/>
            </a:endParaRPr>
          </a:p>
          <a:p>
            <a:r>
              <a:rPr lang="en-GB" dirty="0">
                <a:solidFill>
                  <a:schemeClr val="bg1"/>
                </a:solidFill>
                <a:latin typeface="Calisto MT" pitchFamily="18" charset="0"/>
              </a:rPr>
              <a:t>	</a:t>
            </a:r>
            <a:r>
              <a:rPr lang="en-GB" dirty="0">
                <a:solidFill>
                  <a:srgbClr val="FFC000"/>
                </a:solidFill>
                <a:latin typeface="Calisto MT" pitchFamily="18" charset="0"/>
              </a:rPr>
              <a:t>ALGORITHM : </a:t>
            </a:r>
          </a:p>
          <a:p>
            <a:endParaRPr lang="en-GB" dirty="0">
              <a:solidFill>
                <a:srgbClr val="FFC000"/>
              </a:solidFill>
              <a:latin typeface="Calisto MT" pitchFamily="18" charset="0"/>
            </a:endParaRPr>
          </a:p>
          <a:p>
            <a:r>
              <a:rPr lang="en-GB" dirty="0">
                <a:solidFill>
                  <a:schemeClr val="bg1"/>
                </a:solidFill>
                <a:latin typeface="Calisto MT" pitchFamily="18" charset="0"/>
              </a:rPr>
              <a:t>STEP 1 : Choose two different large prime numbers p and q .</a:t>
            </a:r>
          </a:p>
          <a:p>
            <a:r>
              <a:rPr lang="en-GB" dirty="0">
                <a:solidFill>
                  <a:schemeClr val="bg1"/>
                </a:solidFill>
                <a:latin typeface="Calisto MT" pitchFamily="18" charset="0"/>
              </a:rPr>
              <a:t>STEP 2 : Calculate n = p * q .</a:t>
            </a:r>
          </a:p>
          <a:p>
            <a:r>
              <a:rPr lang="en-GB" dirty="0">
                <a:solidFill>
                  <a:schemeClr val="bg1"/>
                </a:solidFill>
                <a:latin typeface="Calisto MT" pitchFamily="18" charset="0"/>
              </a:rPr>
              <a:t>STEP 3 : Calculate Ø (n) = (p-1) * (q-1) .</a:t>
            </a:r>
          </a:p>
          <a:p>
            <a:r>
              <a:rPr lang="en-GB" dirty="0">
                <a:solidFill>
                  <a:schemeClr val="bg1"/>
                </a:solidFill>
                <a:latin typeface="Calisto MT" pitchFamily="18" charset="0"/>
              </a:rPr>
              <a:t>STEP 4 : Choose e such that 1 &lt; e &lt; Ø (n) .				[where e is considered as public key]</a:t>
            </a:r>
          </a:p>
          <a:p>
            <a:r>
              <a:rPr lang="en-GB" dirty="0">
                <a:solidFill>
                  <a:schemeClr val="bg1"/>
                </a:solidFill>
                <a:latin typeface="Calisto MT" pitchFamily="18" charset="0"/>
              </a:rPr>
              <a:t>	Check the GCD of e and Ø (n) such that GCD ( e, Ø (n) ) = 1</a:t>
            </a:r>
          </a:p>
          <a:p>
            <a:r>
              <a:rPr lang="en-GB" dirty="0">
                <a:solidFill>
                  <a:schemeClr val="bg1"/>
                </a:solidFill>
                <a:latin typeface="Calisto MT" pitchFamily="18" charset="0"/>
              </a:rPr>
              <a:t>STEP 5 : Calculate d such that d * e = 1 + k [ Ø (n) ] 			[where d is considered as private key and k is a 									constant where k starts from 0 to infinity]</a:t>
            </a:r>
          </a:p>
          <a:p>
            <a:endParaRPr lang="en-GB" dirty="0">
              <a:solidFill>
                <a:schemeClr val="bg1"/>
              </a:solidFill>
              <a:latin typeface="Calisto MT" pitchFamily="18" charset="0"/>
            </a:endParaRPr>
          </a:p>
          <a:p>
            <a:r>
              <a:rPr lang="en-GB" dirty="0">
                <a:solidFill>
                  <a:schemeClr val="bg1"/>
                </a:solidFill>
                <a:latin typeface="Calisto MT" pitchFamily="18" charset="0"/>
              </a:rPr>
              <a:t>You have to choose the value of k carefully because the value of d and e depends on the value of k and not to mention the value of d ( private key ) and e ( public key ) must be an absolute value .</a:t>
            </a:r>
          </a:p>
          <a:p>
            <a:endParaRPr lang="en-GB" dirty="0">
              <a:solidFill>
                <a:schemeClr val="bg1"/>
              </a:solidFill>
              <a:latin typeface="Calisto MT" pitchFamily="18" charset="0"/>
            </a:endParaRPr>
          </a:p>
          <a:p>
            <a:r>
              <a:rPr lang="en-GB" dirty="0">
                <a:solidFill>
                  <a:schemeClr val="bg1"/>
                </a:solidFill>
                <a:latin typeface="Calisto MT" pitchFamily="18" charset="0"/>
              </a:rPr>
              <a:t>	</a:t>
            </a:r>
            <a:r>
              <a:rPr lang="en-GB" dirty="0">
                <a:solidFill>
                  <a:srgbClr val="FFC000"/>
                </a:solidFill>
                <a:latin typeface="Calisto MT" pitchFamily="18" charset="0"/>
              </a:rPr>
              <a:t>EXAMPLE :</a:t>
            </a:r>
          </a:p>
          <a:p>
            <a:endParaRPr lang="en-GB" dirty="0">
              <a:solidFill>
                <a:srgbClr val="FFC000"/>
              </a:solidFill>
              <a:latin typeface="Calisto MT" pitchFamily="18" charset="0"/>
            </a:endParaRPr>
          </a:p>
          <a:p>
            <a:r>
              <a:rPr lang="en-GB" dirty="0">
                <a:solidFill>
                  <a:schemeClr val="bg1"/>
                </a:solidFill>
                <a:latin typeface="Calisto MT" pitchFamily="18" charset="0"/>
              </a:rPr>
              <a:t>Suppose in a RSA cryptosystem a particular user A uses two prime numbers p = 13 and q = 17 to generate his public key and private key. If the public key of A is 35 then what will be the private key of A ?</a:t>
            </a:r>
          </a:p>
          <a:p>
            <a:endParaRPr lang="en-GB" dirty="0">
              <a:solidFill>
                <a:schemeClr val="bg1"/>
              </a:solidFill>
              <a:latin typeface="Calisto MT" pitchFamily="18" charset="0"/>
            </a:endParaRPr>
          </a:p>
          <a:p>
            <a:r>
              <a:rPr lang="en-GB" dirty="0">
                <a:solidFill>
                  <a:schemeClr val="bg1"/>
                </a:solidFill>
                <a:latin typeface="Calisto MT" pitchFamily="18" charset="0"/>
              </a:rPr>
              <a:t>A. Given that p = 13 and q = 17</a:t>
            </a:r>
          </a:p>
        </p:txBody>
      </p:sp>
    </p:spTree>
    <p:extLst>
      <p:ext uri="{BB962C8B-B14F-4D97-AF65-F5344CB8AC3E}">
        <p14:creationId xmlns:p14="http://schemas.microsoft.com/office/powerpoint/2010/main" val="1737605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lain Black Black, HD wallpaper | Peak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13,300+ Gold And Black Background Stock Illustrations, Royalty-Free Vector  Graphics &amp; Clip Art - iStock | Abstract, Gold and black texture, Tex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0984" y="2374753"/>
            <a:ext cx="4481015" cy="44810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68231"/>
            <a:ext cx="12192000" cy="6463308"/>
          </a:xfrm>
          <a:prstGeom prst="rect">
            <a:avLst/>
          </a:prstGeom>
          <a:noFill/>
        </p:spPr>
        <p:txBody>
          <a:bodyPr wrap="square" rtlCol="0">
            <a:spAutoFit/>
          </a:bodyPr>
          <a:lstStyle/>
          <a:p>
            <a:r>
              <a:rPr lang="en-GB" dirty="0">
                <a:solidFill>
                  <a:schemeClr val="bg1"/>
                </a:solidFill>
                <a:latin typeface="Calisto MT" pitchFamily="18" charset="0"/>
              </a:rPr>
              <a:t>It is also given that the public key of A is 35 .</a:t>
            </a:r>
          </a:p>
          <a:p>
            <a:r>
              <a:rPr lang="en-GB" dirty="0">
                <a:solidFill>
                  <a:schemeClr val="bg1"/>
                </a:solidFill>
                <a:latin typeface="Calisto MT" pitchFamily="18" charset="0"/>
              </a:rPr>
              <a:t>That means e = 35 </a:t>
            </a:r>
          </a:p>
          <a:p>
            <a:r>
              <a:rPr lang="en-GB" dirty="0">
                <a:solidFill>
                  <a:schemeClr val="bg1"/>
                </a:solidFill>
                <a:latin typeface="Calisto MT" pitchFamily="18" charset="0"/>
              </a:rPr>
              <a:t>	Now we have to calculate the value of n and Ø (n) respectively .</a:t>
            </a:r>
          </a:p>
          <a:p>
            <a:r>
              <a:rPr lang="en-GB" dirty="0">
                <a:solidFill>
                  <a:schemeClr val="bg1"/>
                </a:solidFill>
                <a:latin typeface="Calisto MT" pitchFamily="18" charset="0"/>
              </a:rPr>
              <a:t>So, we know that n = p * q = 13 * 17 = 221</a:t>
            </a:r>
          </a:p>
          <a:p>
            <a:r>
              <a:rPr lang="en-GB" dirty="0">
                <a:solidFill>
                  <a:schemeClr val="bg1"/>
                </a:solidFill>
                <a:latin typeface="Calisto MT" pitchFamily="18" charset="0"/>
              </a:rPr>
              <a:t>So, Ø (n)  = (p-1) * (q-1)  = ( 13 – 1) * ( 17 – 1) = 192 .</a:t>
            </a:r>
          </a:p>
          <a:p>
            <a:r>
              <a:rPr lang="en-GB" dirty="0">
                <a:solidFill>
                  <a:schemeClr val="bg1"/>
                </a:solidFill>
                <a:latin typeface="Calisto MT" pitchFamily="18" charset="0"/>
              </a:rPr>
              <a:t>	Now before proceed to the next step we have to check the GCD (e, Ø (n) ) .</a:t>
            </a:r>
          </a:p>
          <a:p>
            <a:r>
              <a:rPr lang="en-GB" dirty="0">
                <a:solidFill>
                  <a:schemeClr val="bg1"/>
                </a:solidFill>
                <a:latin typeface="Calisto MT" pitchFamily="18" charset="0"/>
              </a:rPr>
              <a:t>So, GCD (35, 192) = 1</a:t>
            </a:r>
          </a:p>
          <a:p>
            <a:r>
              <a:rPr lang="en-GB" dirty="0">
                <a:solidFill>
                  <a:schemeClr val="bg1"/>
                </a:solidFill>
                <a:latin typeface="Calisto MT" pitchFamily="18" charset="0"/>
              </a:rPr>
              <a:t>	Now we can calculate the private key . Let d is the private key of user A.</a:t>
            </a:r>
          </a:p>
          <a:p>
            <a:r>
              <a:rPr lang="en-GB" dirty="0">
                <a:solidFill>
                  <a:schemeClr val="bg1"/>
                </a:solidFill>
                <a:latin typeface="Calisto MT" pitchFamily="18" charset="0"/>
              </a:rPr>
              <a:t>d * e = 1 + k [ Ø (n) ]</a:t>
            </a:r>
          </a:p>
          <a:p>
            <a:r>
              <a:rPr lang="en-GB" dirty="0">
                <a:solidFill>
                  <a:schemeClr val="bg1"/>
                </a:solidFill>
                <a:latin typeface="Calisto MT" pitchFamily="18" charset="0"/>
              </a:rPr>
              <a:t>For k = 0 ; d becomes ( 1/35 )</a:t>
            </a:r>
          </a:p>
          <a:p>
            <a:r>
              <a:rPr lang="en-GB" dirty="0">
                <a:solidFill>
                  <a:schemeClr val="bg1"/>
                </a:solidFill>
                <a:latin typeface="Calisto MT" pitchFamily="18" charset="0"/>
              </a:rPr>
              <a:t>	the value of d for k = 0 is not acceptable because it is not an absolute value .</a:t>
            </a:r>
          </a:p>
          <a:p>
            <a:r>
              <a:rPr lang="en-GB" dirty="0">
                <a:solidFill>
                  <a:schemeClr val="bg1"/>
                </a:solidFill>
                <a:latin typeface="Calisto MT" pitchFamily="18" charset="0"/>
              </a:rPr>
              <a:t>For k = 1 ; d becomes ( 193/35 )</a:t>
            </a:r>
          </a:p>
          <a:p>
            <a:r>
              <a:rPr lang="en-GB" dirty="0">
                <a:solidFill>
                  <a:schemeClr val="bg1"/>
                </a:solidFill>
                <a:latin typeface="Calisto MT" pitchFamily="18" charset="0"/>
              </a:rPr>
              <a:t>	it is also not acceptable</a:t>
            </a:r>
          </a:p>
          <a:p>
            <a:r>
              <a:rPr lang="en-GB" dirty="0">
                <a:solidFill>
                  <a:schemeClr val="bg1"/>
                </a:solidFill>
                <a:latin typeface="Calisto MT" pitchFamily="18" charset="0"/>
              </a:rPr>
              <a:t>For k = 2 ; d becomes ( 385/35 )</a:t>
            </a:r>
          </a:p>
          <a:p>
            <a:r>
              <a:rPr lang="en-GB" dirty="0">
                <a:solidFill>
                  <a:schemeClr val="bg1"/>
                </a:solidFill>
                <a:latin typeface="Calisto MT" pitchFamily="18" charset="0"/>
              </a:rPr>
              <a:t>	Now for k = 2 the value of d is absolute .</a:t>
            </a:r>
          </a:p>
          <a:p>
            <a:r>
              <a:rPr lang="en-GB" dirty="0">
                <a:solidFill>
                  <a:schemeClr val="bg1"/>
                </a:solidFill>
                <a:latin typeface="Calisto MT" pitchFamily="18" charset="0"/>
              </a:rPr>
              <a:t>So, the private key will be d = ( 385/35 ) = 11</a:t>
            </a:r>
          </a:p>
          <a:p>
            <a:endParaRPr lang="en-GB" dirty="0">
              <a:solidFill>
                <a:schemeClr val="bg1"/>
              </a:solidFill>
              <a:latin typeface="Calisto MT" pitchFamily="18" charset="0"/>
            </a:endParaRPr>
          </a:p>
          <a:p>
            <a:r>
              <a:rPr lang="en-GB" dirty="0">
                <a:solidFill>
                  <a:schemeClr val="bg1"/>
                </a:solidFill>
                <a:latin typeface="Calisto MT" pitchFamily="18" charset="0"/>
              </a:rPr>
              <a:t>In real world the value of two prime numbers are much much bigger . So it is hard to</a:t>
            </a:r>
          </a:p>
          <a:p>
            <a:r>
              <a:rPr lang="en-GB" dirty="0">
                <a:solidFill>
                  <a:schemeClr val="bg1"/>
                </a:solidFill>
                <a:latin typeface="Calisto MT" pitchFamily="18" charset="0"/>
              </a:rPr>
              <a:t>factorize large numbers with classical computers because it takes time exponentially . </a:t>
            </a:r>
          </a:p>
          <a:p>
            <a:r>
              <a:rPr lang="en-GB" dirty="0">
                <a:solidFill>
                  <a:schemeClr val="bg1"/>
                </a:solidFill>
                <a:latin typeface="Calisto MT" pitchFamily="18" charset="0"/>
              </a:rPr>
              <a:t>That’s why RSA algorithm can provide a strong security in today’s generation . But </a:t>
            </a:r>
          </a:p>
          <a:p>
            <a:r>
              <a:rPr lang="en-GB" dirty="0">
                <a:solidFill>
                  <a:schemeClr val="bg1"/>
                </a:solidFill>
                <a:latin typeface="Calisto MT" pitchFamily="18" charset="0"/>
              </a:rPr>
              <a:t>with quantum computers it will be quite easy to find the factors . With quantum computer</a:t>
            </a:r>
          </a:p>
          <a:p>
            <a:r>
              <a:rPr lang="en-GB" dirty="0">
                <a:solidFill>
                  <a:schemeClr val="bg1"/>
                </a:solidFill>
                <a:latin typeface="Calisto MT" pitchFamily="18" charset="0"/>
              </a:rPr>
              <a:t>Shor’s algorithm can find prime factors of a number in polynomial time . So we can say that </a:t>
            </a:r>
          </a:p>
          <a:p>
            <a:r>
              <a:rPr lang="en-GB" dirty="0">
                <a:solidFill>
                  <a:schemeClr val="bg1"/>
                </a:solidFill>
                <a:latin typeface="Calisto MT" pitchFamily="18" charset="0"/>
              </a:rPr>
              <a:t>it can easily break the security of RSA algorithm .  </a:t>
            </a:r>
            <a:endParaRPr lang="en-IN" dirty="0">
              <a:solidFill>
                <a:schemeClr val="bg1"/>
              </a:solidFill>
              <a:latin typeface="Calisto MT" pitchFamily="18" charset="0"/>
            </a:endParaRPr>
          </a:p>
        </p:txBody>
      </p:sp>
    </p:spTree>
    <p:extLst>
      <p:ext uri="{BB962C8B-B14F-4D97-AF65-F5344CB8AC3E}">
        <p14:creationId xmlns:p14="http://schemas.microsoft.com/office/powerpoint/2010/main" val="2367081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100+] Design Black Backgrounds | Wallpaper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201099" cy="68631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920611" y="559553"/>
            <a:ext cx="9189501" cy="1631216"/>
          </a:xfrm>
          <a:prstGeom prst="rect">
            <a:avLst/>
          </a:prstGeom>
          <a:noFill/>
        </p:spPr>
        <p:txBody>
          <a:bodyPr wrap="square" rtlCol="0">
            <a:spAutoFit/>
          </a:bodyPr>
          <a:lstStyle/>
          <a:p>
            <a:r>
              <a:rPr lang="en-GB" dirty="0">
                <a:solidFill>
                  <a:schemeClr val="bg1"/>
                </a:solidFill>
                <a:latin typeface="Calisto MT" pitchFamily="18" charset="0"/>
              </a:rPr>
              <a:t>Using Shor’s algorithm, integer factorization can be performed in polynomial-time on a quantum computer with sufficiently many qubits . So, before proceeding to the lattice – based cryptographic algorithms we should learn about the Shor’s Algorithm .</a:t>
            </a:r>
          </a:p>
          <a:p>
            <a:endParaRPr lang="en-GB" dirty="0">
              <a:solidFill>
                <a:schemeClr val="bg1"/>
              </a:solidFill>
              <a:latin typeface="Calisto MT" pitchFamily="18" charset="0"/>
            </a:endParaRPr>
          </a:p>
          <a:p>
            <a:r>
              <a:rPr lang="en-GB" sz="2800" b="1" dirty="0">
                <a:solidFill>
                  <a:srgbClr val="92D050"/>
                </a:solidFill>
                <a:latin typeface="Calisto MT" pitchFamily="18" charset="0"/>
              </a:rPr>
              <a:t>SHOR’S ALGORITHM : </a:t>
            </a:r>
            <a:endParaRPr lang="en-IN" sz="2800" b="1" dirty="0">
              <a:solidFill>
                <a:srgbClr val="92D050"/>
              </a:solidFill>
              <a:latin typeface="Calisto MT" pitchFamily="18" charset="0"/>
            </a:endParaRPr>
          </a:p>
        </p:txBody>
      </p:sp>
      <p:sp>
        <p:nvSpPr>
          <p:cNvPr id="3" name="TextBox 2"/>
          <p:cNvSpPr txBox="1"/>
          <p:nvPr/>
        </p:nvSpPr>
        <p:spPr>
          <a:xfrm>
            <a:off x="-9097" y="2190769"/>
            <a:ext cx="12201097" cy="5078313"/>
          </a:xfrm>
          <a:prstGeom prst="rect">
            <a:avLst/>
          </a:prstGeom>
          <a:noFill/>
        </p:spPr>
        <p:txBody>
          <a:bodyPr wrap="square" rtlCol="0">
            <a:spAutoFit/>
          </a:bodyPr>
          <a:lstStyle/>
          <a:p>
            <a:r>
              <a:rPr lang="en-GB" dirty="0">
                <a:solidFill>
                  <a:schemeClr val="bg1"/>
                </a:solidFill>
                <a:latin typeface="Calisto MT" pitchFamily="18" charset="0"/>
              </a:rPr>
              <a:t>		Given a number N which is composed of two prime numbers u and v , Shor’s algorithm can find prime factors of number N in polynomial time . Our objective is to find factors (prime) of a number N = p * q.</a:t>
            </a:r>
          </a:p>
          <a:p>
            <a:endParaRPr lang="en-GB" dirty="0">
              <a:solidFill>
                <a:schemeClr val="bg1"/>
              </a:solidFill>
              <a:latin typeface="Calisto MT" pitchFamily="18" charset="0"/>
            </a:endParaRPr>
          </a:p>
          <a:p>
            <a:r>
              <a:rPr lang="en-GB" dirty="0">
                <a:solidFill>
                  <a:srgbClr val="FFC000"/>
                </a:solidFill>
                <a:latin typeface="Calisto MT" pitchFamily="18" charset="0"/>
              </a:rPr>
              <a:t>	ALGORITHM : </a:t>
            </a:r>
          </a:p>
          <a:p>
            <a:endParaRPr lang="en-GB" dirty="0">
              <a:solidFill>
                <a:srgbClr val="FFC000"/>
              </a:solidFill>
              <a:latin typeface="Calisto MT" pitchFamily="18" charset="0"/>
            </a:endParaRPr>
          </a:p>
          <a:p>
            <a:r>
              <a:rPr lang="en-GB" dirty="0">
                <a:solidFill>
                  <a:schemeClr val="bg1"/>
                </a:solidFill>
                <a:latin typeface="Calisto MT" pitchFamily="18" charset="0"/>
              </a:rPr>
              <a:t>STEP 1 : Pick a number a, which is a co-prime with N. </a:t>
            </a:r>
          </a:p>
          <a:p>
            <a:r>
              <a:rPr lang="en-GB" dirty="0">
                <a:solidFill>
                  <a:schemeClr val="bg1"/>
                </a:solidFill>
                <a:latin typeface="Calisto MT" pitchFamily="18" charset="0"/>
              </a:rPr>
              <a:t>STEP 2 : Need to find the smallest r such that a ^ r ≡ 1(mod N).</a:t>
            </a:r>
          </a:p>
          <a:p>
            <a:r>
              <a:rPr lang="en-GB" dirty="0">
                <a:solidFill>
                  <a:schemeClr val="bg1"/>
                </a:solidFill>
                <a:latin typeface="Calisto MT" pitchFamily="18" charset="0"/>
              </a:rPr>
              <a:t>STEP 3 : If r is even: Go to the next step. If r is odd go back to pick another a.</a:t>
            </a:r>
          </a:p>
          <a:p>
            <a:r>
              <a:rPr lang="en-GB" dirty="0">
                <a:solidFill>
                  <a:schemeClr val="bg1"/>
                </a:solidFill>
                <a:latin typeface="Calisto MT" pitchFamily="18" charset="0"/>
              </a:rPr>
              <a:t>STEP 4 : If r is even then </a:t>
            </a:r>
          </a:p>
          <a:p>
            <a:r>
              <a:rPr lang="en-GB" dirty="0">
                <a:solidFill>
                  <a:schemeClr val="bg1"/>
                </a:solidFill>
                <a:latin typeface="Calisto MT" pitchFamily="18" charset="0"/>
              </a:rPr>
              <a:t>	Define x = pow (a, r/2).</a:t>
            </a:r>
            <a:r>
              <a:rPr lang="en-GB" i="1" dirty="0">
                <a:solidFill>
                  <a:schemeClr val="bg1"/>
                </a:solidFill>
                <a:latin typeface="Calisto MT" pitchFamily="18" charset="0"/>
              </a:rPr>
              <a:t> </a:t>
            </a:r>
          </a:p>
          <a:p>
            <a:r>
              <a:rPr lang="en-GB" i="1" dirty="0">
                <a:solidFill>
                  <a:schemeClr val="bg1"/>
                </a:solidFill>
                <a:latin typeface="Calisto MT" pitchFamily="18" charset="0"/>
              </a:rPr>
              <a:t>	</a:t>
            </a:r>
            <a:r>
              <a:rPr lang="en-GB" dirty="0">
                <a:solidFill>
                  <a:schemeClr val="bg1"/>
                </a:solidFill>
                <a:latin typeface="Calisto MT" pitchFamily="18" charset="0"/>
              </a:rPr>
              <a:t>(x) ^2 – (1) ^2 ≡ 0 (mod N)</a:t>
            </a:r>
          </a:p>
          <a:p>
            <a:r>
              <a:rPr lang="en-GB" dirty="0">
                <a:solidFill>
                  <a:schemeClr val="bg1"/>
                </a:solidFill>
                <a:latin typeface="Calisto MT" pitchFamily="18" charset="0"/>
              </a:rPr>
              <a:t>STEP 5 : If x is Non – Trivial then ,</a:t>
            </a:r>
          </a:p>
          <a:p>
            <a:r>
              <a:rPr lang="en-GB" dirty="0">
                <a:solidFill>
                  <a:schemeClr val="bg1"/>
                </a:solidFill>
                <a:latin typeface="Calisto MT" pitchFamily="18" charset="0"/>
              </a:rPr>
              <a:t>	x != ± 1				[This means there can be multiple of p and q]</a:t>
            </a:r>
          </a:p>
          <a:p>
            <a:r>
              <a:rPr lang="en-GB" dirty="0">
                <a:solidFill>
                  <a:schemeClr val="bg1"/>
                </a:solidFill>
                <a:latin typeface="Calisto MT" pitchFamily="18" charset="0"/>
              </a:rPr>
              <a:t>	( x - 1 ) * ( x + 1 ) ≡ 0 (mod N)</a:t>
            </a:r>
          </a:p>
          <a:p>
            <a:r>
              <a:rPr lang="en-GB" dirty="0">
                <a:solidFill>
                  <a:schemeClr val="bg1"/>
                </a:solidFill>
                <a:latin typeface="Calisto MT" pitchFamily="18" charset="0"/>
              </a:rPr>
              <a:t>STEP 6 : GCD ( x – 1, N ) = p</a:t>
            </a:r>
          </a:p>
          <a:p>
            <a:r>
              <a:rPr lang="en-GB" dirty="0">
                <a:solidFill>
                  <a:schemeClr val="bg1"/>
                </a:solidFill>
                <a:latin typeface="Calisto MT" pitchFamily="18" charset="0"/>
              </a:rPr>
              <a:t>	q = ( N / p )</a:t>
            </a:r>
          </a:p>
          <a:p>
            <a:endParaRPr lang="en-GB" dirty="0">
              <a:solidFill>
                <a:schemeClr val="bg1"/>
              </a:solidFill>
              <a:latin typeface="Calisto MT" pitchFamily="18" charset="0"/>
            </a:endParaRPr>
          </a:p>
          <a:p>
            <a:endParaRPr lang="en-IN" dirty="0">
              <a:solidFill>
                <a:schemeClr val="bg1"/>
              </a:solidFill>
            </a:endParaRPr>
          </a:p>
        </p:txBody>
      </p:sp>
    </p:spTree>
    <p:extLst>
      <p:ext uri="{BB962C8B-B14F-4D97-AF65-F5344CB8AC3E}">
        <p14:creationId xmlns:p14="http://schemas.microsoft.com/office/powerpoint/2010/main" val="52586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97,881 White Background Stock Videos, Footage, &amp; 4K Video Clips - Getty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33015"/>
            <a:ext cx="12192000" cy="5786199"/>
          </a:xfrm>
          <a:prstGeom prst="rect">
            <a:avLst/>
          </a:prstGeom>
        </p:spPr>
        <p:txBody>
          <a:bodyPr wrap="square">
            <a:spAutoFit/>
          </a:bodyPr>
          <a:lstStyle/>
          <a:p>
            <a:r>
              <a:rPr lang="en-GB" dirty="0">
                <a:latin typeface="Calisto MT" pitchFamily="18" charset="0"/>
              </a:rPr>
              <a:t>Shor’s algorithm impacts public-key cryptography only. However, the symmetric key cryptography is also affected by quantum computers, but through Grover’s algorithm. Here is a brief explanation of Grover’s algorithm .</a:t>
            </a:r>
          </a:p>
          <a:p>
            <a:endParaRPr lang="en-GB" dirty="0">
              <a:latin typeface="Calisto MT" pitchFamily="18" charset="0"/>
            </a:endParaRPr>
          </a:p>
          <a:p>
            <a:r>
              <a:rPr lang="en-GB" sz="2400" b="1" dirty="0">
                <a:solidFill>
                  <a:srgbClr val="00B050"/>
                </a:solidFill>
                <a:latin typeface="Calisto MT" pitchFamily="18" charset="0"/>
              </a:rPr>
              <a:t>GROVER’S ALGORITHM :</a:t>
            </a:r>
            <a:r>
              <a:rPr lang="en-IN" sz="2400" b="1" dirty="0">
                <a:solidFill>
                  <a:srgbClr val="00B050"/>
                </a:solidFill>
                <a:latin typeface="Calisto MT" pitchFamily="18" charset="0"/>
              </a:rPr>
              <a:t> </a:t>
            </a:r>
          </a:p>
          <a:p>
            <a:endParaRPr lang="en-GB" dirty="0">
              <a:latin typeface="Calisto MT" pitchFamily="18" charset="0"/>
            </a:endParaRPr>
          </a:p>
          <a:p>
            <a:pPr fontAlgn="base"/>
            <a:r>
              <a:rPr lang="en-GB" dirty="0">
                <a:latin typeface="Calisto MT" pitchFamily="18" charset="0"/>
              </a:rPr>
              <a:t>Grover's algorithm is a quantum algorithm that solves the unstructured search problem. In an unstructured search problem, we are given a set of N elements and we want to find a single marked element.  A classical computer would need to search through all N elements in order to find the marked element, which would take time O(N). Grover’s algorithm, on the other hand, can find the marked element in time  O(√ N).</a:t>
            </a:r>
          </a:p>
          <a:p>
            <a:pPr fontAlgn="base"/>
            <a:r>
              <a:rPr lang="en-GB" dirty="0">
                <a:latin typeface="Calisto MT" pitchFamily="18" charset="0"/>
              </a:rPr>
              <a:t>Grover’s algorithm is a powerful tool that can be used to solve a variety of problems. For example, it can be used to find patterns in data, break cryptographic keys, and solve </a:t>
            </a:r>
          </a:p>
          <a:p>
            <a:pPr fontAlgn="base"/>
            <a:r>
              <a:rPr lang="en-GB" dirty="0">
                <a:latin typeface="Calisto MT" pitchFamily="18" charset="0"/>
              </a:rPr>
              <a:t>optimization problems. As quantum computers become </a:t>
            </a:r>
          </a:p>
          <a:p>
            <a:pPr fontAlgn="base"/>
            <a:r>
              <a:rPr lang="en-GB" dirty="0">
                <a:latin typeface="Calisto MT" pitchFamily="18" charset="0"/>
              </a:rPr>
              <a:t>more powerful, Grover’s algorithm will become </a:t>
            </a:r>
          </a:p>
          <a:p>
            <a:pPr fontAlgn="base"/>
            <a:r>
              <a:rPr lang="en-GB" dirty="0">
                <a:latin typeface="Calisto MT" pitchFamily="18" charset="0"/>
              </a:rPr>
              <a:t>increasingly important.</a:t>
            </a:r>
          </a:p>
          <a:p>
            <a:pPr fontAlgn="base"/>
            <a:r>
              <a:rPr lang="en-GB" dirty="0">
                <a:latin typeface="Calisto MT" pitchFamily="18" charset="0"/>
              </a:rPr>
              <a:t>This effectively halves the bit security of many symmetric </a:t>
            </a:r>
          </a:p>
          <a:p>
            <a:pPr fontAlgn="base"/>
            <a:r>
              <a:rPr lang="en-GB" dirty="0">
                <a:latin typeface="Calisto MT" pitchFamily="18" charset="0"/>
              </a:rPr>
              <a:t>cryptographic algorithms .</a:t>
            </a:r>
            <a:endParaRPr lang="en-GB" dirty="0">
              <a:solidFill>
                <a:srgbClr val="00B050"/>
              </a:solidFill>
              <a:latin typeface="Calisto MT" pitchFamily="18" charset="0"/>
            </a:endParaRPr>
          </a:p>
          <a:p>
            <a:pPr fontAlgn="base"/>
            <a:endParaRPr lang="en-GB" dirty="0">
              <a:latin typeface="Calisto MT" pitchFamily="18" charset="0"/>
            </a:endParaRPr>
          </a:p>
          <a:p>
            <a:pPr fontAlgn="base"/>
            <a:r>
              <a:rPr lang="en-GB" dirty="0">
                <a:latin typeface="Calisto MT" pitchFamily="18" charset="0"/>
              </a:rPr>
              <a:t>Here the chart shows about the widely deployed </a:t>
            </a:r>
          </a:p>
          <a:p>
            <a:pPr fontAlgn="base"/>
            <a:r>
              <a:rPr lang="en-GB" dirty="0">
                <a:latin typeface="Calisto MT" pitchFamily="18" charset="0"/>
              </a:rPr>
              <a:t>cryptographic systems and their conjectured post-quantum </a:t>
            </a:r>
          </a:p>
          <a:p>
            <a:pPr fontAlgn="base"/>
            <a:r>
              <a:rPr lang="en-GB" dirty="0">
                <a:latin typeface="Calisto MT" pitchFamily="18" charset="0"/>
              </a:rPr>
              <a:t>security levels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536" y="3020422"/>
            <a:ext cx="6161159"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1041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in Black Black, HD wallpaper | Peak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atch Quantum Mechanics: The Physics of the Microscopic World online |  YouTube TV (Free T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1170" y="5082334"/>
            <a:ext cx="3170830" cy="17756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 y="81877"/>
            <a:ext cx="12192000" cy="6832640"/>
          </a:xfrm>
          <a:prstGeom prst="rect">
            <a:avLst/>
          </a:prstGeom>
          <a:noFill/>
        </p:spPr>
        <p:txBody>
          <a:bodyPr wrap="square" rtlCol="0">
            <a:spAutoFit/>
          </a:bodyPr>
          <a:lstStyle/>
          <a:p>
            <a:r>
              <a:rPr lang="en-GB" dirty="0">
                <a:solidFill>
                  <a:schemeClr val="bg1"/>
                </a:solidFill>
                <a:latin typeface="Calisto MT" pitchFamily="18" charset="0"/>
              </a:rPr>
              <a:t>So as we already discussed before about what is lattice – based cryptography , how it works and how they can provide security in quantum computer and why lattice – based cryptography is one of the most sufficient method , So now we can proceed towards the algorithms of lattice – based cryptography . But before that we want to know you this, a lattice an abstract periodic structure, consisting of an infinite set of discrete points in n-dimensional Euclidean space . Ajtai has proved that certain NP-hard lattice problems are, in the average-case, as hard to solve as in the worst-case. This proof paved the way for adopting lattice-based schemes in cryptography.</a:t>
            </a:r>
          </a:p>
          <a:p>
            <a:endParaRPr lang="en-GB" dirty="0">
              <a:solidFill>
                <a:schemeClr val="bg1"/>
              </a:solidFill>
              <a:latin typeface="Calisto MT" pitchFamily="18" charset="0"/>
            </a:endParaRPr>
          </a:p>
          <a:p>
            <a:r>
              <a:rPr lang="en-GB" sz="2400" b="1" dirty="0">
                <a:solidFill>
                  <a:srgbClr val="92D050"/>
                </a:solidFill>
                <a:latin typeface="Calisto MT" pitchFamily="18" charset="0"/>
              </a:rPr>
              <a:t>NOTATIONS :</a:t>
            </a:r>
          </a:p>
          <a:p>
            <a:endParaRPr lang="en-GB" dirty="0">
              <a:solidFill>
                <a:srgbClr val="FFC000"/>
              </a:solidFill>
              <a:latin typeface="Calisto MT" pitchFamily="18" charset="0"/>
            </a:endParaRPr>
          </a:p>
          <a:p>
            <a:r>
              <a:rPr lang="en-GB" dirty="0">
                <a:solidFill>
                  <a:schemeClr val="bg1"/>
                </a:solidFill>
                <a:latin typeface="Calisto MT" pitchFamily="18" charset="0"/>
              </a:rPr>
              <a:t>There are some notations which we should know to understand the algorithms </a:t>
            </a:r>
            <a:r>
              <a:rPr lang="en-GB" dirty="0">
                <a:solidFill>
                  <a:srgbClr val="FFC000"/>
                </a:solidFill>
                <a:latin typeface="Calisto MT" pitchFamily="18" charset="0"/>
              </a:rPr>
              <a:t>.</a:t>
            </a:r>
          </a:p>
          <a:p>
            <a:r>
              <a:rPr lang="en-GB" dirty="0">
                <a:solidFill>
                  <a:srgbClr val="FFC000"/>
                </a:solidFill>
                <a:latin typeface="Calisto MT" pitchFamily="18" charset="0"/>
              </a:rPr>
              <a:t> </a:t>
            </a:r>
          </a:p>
          <a:p>
            <a:r>
              <a:rPr lang="en-GB" dirty="0">
                <a:solidFill>
                  <a:schemeClr val="bg1"/>
                </a:solidFill>
                <a:latin typeface="Calisto MT" pitchFamily="18" charset="0"/>
              </a:rPr>
              <a:t>Zq : It indicates the ring of integers modulo . Where q is a positive integer .</a:t>
            </a:r>
          </a:p>
          <a:p>
            <a:r>
              <a:rPr lang="en-GB" dirty="0">
                <a:solidFill>
                  <a:schemeClr val="bg1"/>
                </a:solidFill>
                <a:latin typeface="Calisto MT" pitchFamily="18" charset="0"/>
              </a:rPr>
              <a:t>Rq : It means the quotient ring obtained by modding out </a:t>
            </a:r>
            <a:r>
              <a:rPr lang="en-IN" dirty="0">
                <a:solidFill>
                  <a:schemeClr val="bg1"/>
                </a:solidFill>
                <a:latin typeface="Calisto MT" pitchFamily="18" charset="0"/>
              </a:rPr>
              <a:t>Zq[ X ] by the ideal generated by (X ^ n + 1).</a:t>
            </a:r>
          </a:p>
          <a:p>
            <a:r>
              <a:rPr lang="en-IN" dirty="0">
                <a:solidFill>
                  <a:schemeClr val="bg1"/>
                </a:solidFill>
                <a:latin typeface="Calisto MT" pitchFamily="18" charset="0"/>
              </a:rPr>
              <a:t>Zq[ X ] : Ring of polynomials with coefficients in </a:t>
            </a:r>
            <a:r>
              <a:rPr lang="en-GB" dirty="0">
                <a:solidFill>
                  <a:schemeClr val="bg1"/>
                </a:solidFill>
                <a:latin typeface="Calisto MT" pitchFamily="18" charset="0"/>
              </a:rPr>
              <a:t>Zq .</a:t>
            </a:r>
          </a:p>
          <a:p>
            <a:r>
              <a:rPr lang="en-IN" dirty="0">
                <a:solidFill>
                  <a:schemeClr val="bg1"/>
                </a:solidFill>
                <a:latin typeface="Calisto MT" pitchFamily="18" charset="0"/>
              </a:rPr>
              <a:t>(X ^ n + 1) : A polynomial statement . </a:t>
            </a:r>
          </a:p>
          <a:p>
            <a:r>
              <a:rPr lang="en-GB" dirty="0">
                <a:solidFill>
                  <a:schemeClr val="bg1"/>
                </a:solidFill>
                <a:latin typeface="Calisto MT" pitchFamily="18" charset="0"/>
              </a:rPr>
              <a:t>k : Rank of module ( the rank increases for higher security level ) .</a:t>
            </a:r>
          </a:p>
          <a:p>
            <a:r>
              <a:rPr lang="el-GR" dirty="0">
                <a:solidFill>
                  <a:schemeClr val="bg1"/>
                </a:solidFill>
              </a:rPr>
              <a:t>χ(</a:t>
            </a:r>
            <a:r>
              <a:rPr lang="en-IN" dirty="0">
                <a:solidFill>
                  <a:schemeClr val="bg1"/>
                </a:solidFill>
                <a:latin typeface="Calisto MT" pitchFamily="18" charset="0"/>
              </a:rPr>
              <a:t>S) : Represents a probability distribution where s indicates set from which the sampling occurs . </a:t>
            </a:r>
          </a:p>
          <a:p>
            <a:r>
              <a:rPr lang="en-GB" dirty="0">
                <a:solidFill>
                  <a:schemeClr val="bg1"/>
                </a:solidFill>
                <a:latin typeface="Calisto MT" pitchFamily="18" charset="0"/>
              </a:rPr>
              <a:t>x : Variable that will take value sampled from </a:t>
            </a:r>
            <a:r>
              <a:rPr lang="el-GR" dirty="0">
                <a:solidFill>
                  <a:schemeClr val="bg1"/>
                </a:solidFill>
              </a:rPr>
              <a:t>χ(</a:t>
            </a:r>
            <a:r>
              <a:rPr lang="en-IN" dirty="0">
                <a:solidFill>
                  <a:schemeClr val="bg1"/>
                </a:solidFill>
                <a:latin typeface="Calisto MT" pitchFamily="18" charset="0"/>
              </a:rPr>
              <a:t>S) .</a:t>
            </a:r>
          </a:p>
          <a:p>
            <a:r>
              <a:rPr lang="en-IN" dirty="0">
                <a:solidFill>
                  <a:schemeClr val="bg1"/>
                </a:solidFill>
                <a:latin typeface="Calisto MT" pitchFamily="18" charset="0"/>
              </a:rPr>
              <a:t>x ← </a:t>
            </a:r>
            <a:r>
              <a:rPr lang="el-GR" dirty="0">
                <a:solidFill>
                  <a:schemeClr val="bg1"/>
                </a:solidFill>
              </a:rPr>
              <a:t>χ(</a:t>
            </a:r>
            <a:r>
              <a:rPr lang="en-IN" dirty="0">
                <a:solidFill>
                  <a:schemeClr val="bg1"/>
                </a:solidFill>
                <a:latin typeface="Calisto MT" pitchFamily="18" charset="0"/>
              </a:rPr>
              <a:t>S; r) : r represents seed. Seed is typically a parameter that initializes the RNG used for sampling .</a:t>
            </a:r>
          </a:p>
          <a:p>
            <a:r>
              <a:rPr lang="en-IN" dirty="0">
                <a:solidFill>
                  <a:schemeClr val="bg1"/>
                </a:solidFill>
                <a:latin typeface="Calisto MT" pitchFamily="18" charset="0"/>
              </a:rPr>
              <a:t>U : It represents uniform distribution . </a:t>
            </a:r>
          </a:p>
          <a:p>
            <a:r>
              <a:rPr lang="en-IN" dirty="0">
                <a:solidFill>
                  <a:schemeClr val="bg1"/>
                </a:solidFill>
                <a:latin typeface="Calisto MT" pitchFamily="18" charset="0"/>
              </a:rPr>
              <a:t>r ← U( {0, 1} ^ 256) : It means r is followed by any combination of 0 and 1 of 256 length .</a:t>
            </a:r>
          </a:p>
          <a:p>
            <a:r>
              <a:rPr lang="el-GR" dirty="0">
                <a:solidFill>
                  <a:schemeClr val="bg1"/>
                </a:solidFill>
              </a:rPr>
              <a:t>βμ</a:t>
            </a:r>
            <a:r>
              <a:rPr lang="en-GB" dirty="0">
                <a:solidFill>
                  <a:schemeClr val="bg1"/>
                </a:solidFill>
                <a:latin typeface="Calisto MT" pitchFamily="18" charset="0"/>
              </a:rPr>
              <a:t> : Represents binomial distribution with parameter </a:t>
            </a:r>
            <a:r>
              <a:rPr lang="el-GR" dirty="0">
                <a:solidFill>
                  <a:schemeClr val="bg1"/>
                </a:solidFill>
              </a:rPr>
              <a:t>μ</a:t>
            </a:r>
            <a:r>
              <a:rPr lang="en-GB" dirty="0">
                <a:solidFill>
                  <a:schemeClr val="bg1"/>
                </a:solidFill>
                <a:latin typeface="Calisto MT" pitchFamily="18" charset="0"/>
              </a:rPr>
              <a:t> . Where </a:t>
            </a:r>
            <a:r>
              <a:rPr lang="el-GR" dirty="0">
                <a:solidFill>
                  <a:schemeClr val="bg1"/>
                </a:solidFill>
              </a:rPr>
              <a:t>μ</a:t>
            </a:r>
            <a:r>
              <a:rPr lang="en-GB" dirty="0">
                <a:solidFill>
                  <a:schemeClr val="bg1"/>
                </a:solidFill>
                <a:latin typeface="Calisto MT" pitchFamily="18" charset="0"/>
              </a:rPr>
              <a:t> is even positive integer .</a:t>
            </a:r>
          </a:p>
          <a:p>
            <a:r>
              <a:rPr lang="en-GB" dirty="0">
                <a:solidFill>
                  <a:schemeClr val="bg1"/>
                </a:solidFill>
                <a:latin typeface="Calisto MT" pitchFamily="18" charset="0"/>
              </a:rPr>
              <a:t>	( binomial distribution means a discrete probability distribution of the no of successes in </a:t>
            </a:r>
          </a:p>
          <a:p>
            <a:r>
              <a:rPr lang="en-GB" dirty="0">
                <a:solidFill>
                  <a:schemeClr val="bg1"/>
                </a:solidFill>
                <a:latin typeface="Calisto MT" pitchFamily="18" charset="0"/>
              </a:rPr>
              <a:t>	sequence of n , where n is independent elements ) .</a:t>
            </a:r>
            <a:endParaRPr lang="en-IN" dirty="0">
              <a:solidFill>
                <a:schemeClr val="bg1"/>
              </a:solidFill>
              <a:latin typeface="Calisto MT" pitchFamily="18" charset="0"/>
            </a:endParaRPr>
          </a:p>
        </p:txBody>
      </p:sp>
    </p:spTree>
    <p:extLst>
      <p:ext uri="{BB962C8B-B14F-4D97-AF65-F5344CB8AC3E}">
        <p14:creationId xmlns:p14="http://schemas.microsoft.com/office/powerpoint/2010/main" val="1213443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900+ Blue Background Images: Download HD Backgrounds on Unsplas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72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 y="13638"/>
            <a:ext cx="12192000" cy="6063198"/>
          </a:xfrm>
          <a:prstGeom prst="rect">
            <a:avLst/>
          </a:prstGeom>
          <a:noFill/>
        </p:spPr>
        <p:txBody>
          <a:bodyPr wrap="square" rtlCol="0">
            <a:spAutoFit/>
          </a:bodyPr>
          <a:lstStyle/>
          <a:p>
            <a:r>
              <a:rPr lang="en-GB" dirty="0">
                <a:solidFill>
                  <a:schemeClr val="bg1"/>
                </a:solidFill>
                <a:latin typeface="Calisto MT" pitchFamily="18" charset="0"/>
              </a:rPr>
              <a:t>So now we are ready to understand the algorithms . Here we are going to break down two algorithms ( i ) SABER and ( ii ) CRYSTAL – KYBER . But before breaking down the algorithms we will see little things about SABER and CRYSTAL – KYBER . So let’s start with SABER . </a:t>
            </a:r>
          </a:p>
          <a:p>
            <a:endParaRPr lang="en-GB" dirty="0">
              <a:solidFill>
                <a:schemeClr val="bg1"/>
              </a:solidFill>
              <a:latin typeface="Calisto MT" pitchFamily="18" charset="0"/>
            </a:endParaRPr>
          </a:p>
          <a:p>
            <a:r>
              <a:rPr lang="en-GB" sz="2800" b="1" dirty="0">
                <a:solidFill>
                  <a:srgbClr val="92D050"/>
                </a:solidFill>
                <a:latin typeface="Calisto MT" pitchFamily="18" charset="0"/>
              </a:rPr>
              <a:t>SABER : </a:t>
            </a:r>
          </a:p>
          <a:p>
            <a:endParaRPr lang="en-GB" b="1" dirty="0">
              <a:solidFill>
                <a:srgbClr val="92D050"/>
              </a:solidFill>
              <a:latin typeface="Calisto MT" pitchFamily="18" charset="0"/>
            </a:endParaRPr>
          </a:p>
          <a:p>
            <a:r>
              <a:rPr lang="en-IN" dirty="0">
                <a:solidFill>
                  <a:schemeClr val="bg1"/>
                </a:solidFill>
                <a:latin typeface="Calisto MT" pitchFamily="18" charset="0"/>
              </a:rPr>
              <a:t>Saber [14] is an IND-CCA2 secure KEM ( Key Encapsulation Mechanism ) . It is based on an IND-Chosen Plaintext Attack (CPA) secure PKE ( Public Key Encryption ) scheme, Saber.PKE. Indistinguishability under CPA, IND-CPA, means that one cannot distinguish two ciphertexts based on the messages they encrypt. This property is a basic requirement of most provably secure PKE schemes. An IND-Chosen Ciphertext Attack (CCA) secure KEM, Saber.KEM, is constructed from Saber.PKE through a version of the Fujisaki-Okamoto (FO) transform.</a:t>
            </a:r>
          </a:p>
          <a:p>
            <a:endParaRPr lang="en-IN" dirty="0">
              <a:solidFill>
                <a:schemeClr val="bg1"/>
              </a:solidFill>
              <a:latin typeface="Calisto MT" pitchFamily="18" charset="0"/>
            </a:endParaRPr>
          </a:p>
          <a:p>
            <a:r>
              <a:rPr lang="en-GB" dirty="0">
                <a:solidFill>
                  <a:schemeClr val="bg1"/>
                </a:solidFill>
                <a:latin typeface="Calisto MT" pitchFamily="18" charset="0"/>
              </a:rPr>
              <a:t>Saber.PKE consists of three parts:</a:t>
            </a:r>
          </a:p>
          <a:p>
            <a:r>
              <a:rPr lang="en-GB" b="1" dirty="0">
                <a:solidFill>
                  <a:schemeClr val="bg1"/>
                </a:solidFill>
                <a:latin typeface="Calisto MT" pitchFamily="18" charset="0"/>
              </a:rPr>
              <a:t>	( i ) </a:t>
            </a:r>
            <a:r>
              <a:rPr lang="en-GB" dirty="0">
                <a:solidFill>
                  <a:schemeClr val="bg1"/>
                </a:solidFill>
                <a:latin typeface="Calisto MT" pitchFamily="18" charset="0"/>
              </a:rPr>
              <a:t>Key Generation ( Saber.PKE.KeyGen () )</a:t>
            </a:r>
          </a:p>
          <a:p>
            <a:r>
              <a:rPr lang="en-GB" b="1" dirty="0">
                <a:solidFill>
                  <a:schemeClr val="bg1"/>
                </a:solidFill>
                <a:latin typeface="Calisto MT" pitchFamily="18" charset="0"/>
              </a:rPr>
              <a:t>	( ii ) </a:t>
            </a:r>
            <a:r>
              <a:rPr lang="en-GB" dirty="0">
                <a:solidFill>
                  <a:schemeClr val="bg1"/>
                </a:solidFill>
                <a:latin typeface="Calisto MT" pitchFamily="18" charset="0"/>
              </a:rPr>
              <a:t>Encryption ( Saber.PKE.Enc () )</a:t>
            </a:r>
          </a:p>
          <a:p>
            <a:r>
              <a:rPr lang="en-GB" b="1" dirty="0">
                <a:solidFill>
                  <a:schemeClr val="bg1"/>
                </a:solidFill>
                <a:latin typeface="Calisto MT" pitchFamily="18" charset="0"/>
              </a:rPr>
              <a:t>	( iii ) </a:t>
            </a:r>
            <a:r>
              <a:rPr lang="en-GB" dirty="0">
                <a:solidFill>
                  <a:schemeClr val="bg1"/>
                </a:solidFill>
                <a:latin typeface="Calisto MT" pitchFamily="18" charset="0"/>
              </a:rPr>
              <a:t>Decryption ( Saber.PKE.Dec () ) </a:t>
            </a:r>
          </a:p>
          <a:p>
            <a:endParaRPr lang="en-GB" dirty="0">
              <a:solidFill>
                <a:schemeClr val="bg1"/>
              </a:solidFill>
              <a:latin typeface="Calisto MT" pitchFamily="18" charset="0"/>
            </a:endParaRPr>
          </a:p>
          <a:p>
            <a:r>
              <a:rPr lang="en-GB" dirty="0">
                <a:solidFill>
                  <a:schemeClr val="bg1"/>
                </a:solidFill>
                <a:latin typeface="Calisto MT" pitchFamily="18" charset="0"/>
              </a:rPr>
              <a:t>Saber.KEM also consists of three parts:</a:t>
            </a:r>
          </a:p>
          <a:p>
            <a:r>
              <a:rPr lang="en-GB" b="1" dirty="0">
                <a:solidFill>
                  <a:schemeClr val="bg1"/>
                </a:solidFill>
                <a:latin typeface="Calisto MT" pitchFamily="18" charset="0"/>
              </a:rPr>
              <a:t>	( i ) </a:t>
            </a:r>
            <a:r>
              <a:rPr lang="en-GB" dirty="0">
                <a:solidFill>
                  <a:schemeClr val="bg1"/>
                </a:solidFill>
                <a:latin typeface="Calisto MT" pitchFamily="18" charset="0"/>
              </a:rPr>
              <a:t>Key Generation ( Saber.KEM.KeyGen () )</a:t>
            </a:r>
          </a:p>
          <a:p>
            <a:r>
              <a:rPr lang="en-GB" b="1" dirty="0">
                <a:solidFill>
                  <a:schemeClr val="bg1"/>
                </a:solidFill>
                <a:latin typeface="Calisto MT" pitchFamily="18" charset="0"/>
              </a:rPr>
              <a:t>	( ii ) </a:t>
            </a:r>
            <a:r>
              <a:rPr lang="en-GB" dirty="0">
                <a:solidFill>
                  <a:schemeClr val="bg1"/>
                </a:solidFill>
                <a:latin typeface="Calisto MT" pitchFamily="18" charset="0"/>
              </a:rPr>
              <a:t>Encapsulation ( Saber.KEM.Encaps () )</a:t>
            </a:r>
          </a:p>
          <a:p>
            <a:r>
              <a:rPr lang="en-GB" b="1" dirty="0">
                <a:solidFill>
                  <a:schemeClr val="bg1"/>
                </a:solidFill>
                <a:latin typeface="Calisto MT" pitchFamily="18" charset="0"/>
              </a:rPr>
              <a:t>	( iii ) </a:t>
            </a:r>
            <a:r>
              <a:rPr lang="en-GB" dirty="0">
                <a:solidFill>
                  <a:schemeClr val="bg1"/>
                </a:solidFill>
                <a:latin typeface="Calisto MT" pitchFamily="18" charset="0"/>
              </a:rPr>
              <a:t>Decapsulation ( Saber.KEM.Decaps () )</a:t>
            </a:r>
            <a:endParaRPr lang="en-IN" b="1" dirty="0">
              <a:solidFill>
                <a:schemeClr val="bg1"/>
              </a:solidFill>
              <a:latin typeface="Calisto MT" pitchFamily="18" charset="0"/>
            </a:endParaRPr>
          </a:p>
        </p:txBody>
      </p:sp>
      <p:sp>
        <p:nvSpPr>
          <p:cNvPr id="6" name="Hexagon 5"/>
          <p:cNvSpPr/>
          <p:nvPr/>
        </p:nvSpPr>
        <p:spPr>
          <a:xfrm>
            <a:off x="10863618" y="3971499"/>
            <a:ext cx="1160060" cy="98263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Hexagon 7"/>
          <p:cNvSpPr/>
          <p:nvPr/>
        </p:nvSpPr>
        <p:spPr>
          <a:xfrm>
            <a:off x="9855958" y="4549254"/>
            <a:ext cx="1160060" cy="98263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Hexagon 8"/>
          <p:cNvSpPr/>
          <p:nvPr/>
        </p:nvSpPr>
        <p:spPr>
          <a:xfrm>
            <a:off x="10884090" y="5128318"/>
            <a:ext cx="1160060" cy="98263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Hexagon 9"/>
          <p:cNvSpPr/>
          <p:nvPr/>
        </p:nvSpPr>
        <p:spPr>
          <a:xfrm>
            <a:off x="9855958" y="5673262"/>
            <a:ext cx="1160060" cy="98263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Hexagon 10"/>
          <p:cNvSpPr/>
          <p:nvPr/>
        </p:nvSpPr>
        <p:spPr>
          <a:xfrm>
            <a:off x="8811905" y="5128318"/>
            <a:ext cx="1160060" cy="982638"/>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03585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Light Blue Background Hd Online 1695101134, 60% OF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sp>
        <p:nvSpPr>
          <p:cNvPr id="5" name="AutoShape 4" descr="Light Blue Background Hd Online 1695101134, 60% OFF"/>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0" y="0"/>
            <a:ext cx="12191999" cy="6894195"/>
          </a:xfrm>
          <a:prstGeom prst="rect">
            <a:avLst/>
          </a:prstGeom>
          <a:noFill/>
        </p:spPr>
        <p:txBody>
          <a:bodyPr wrap="square" rtlCol="0">
            <a:spAutoFit/>
          </a:bodyPr>
          <a:lstStyle/>
          <a:p>
            <a:r>
              <a:rPr lang="en-GB" sz="2400" b="1" dirty="0">
                <a:solidFill>
                  <a:srgbClr val="FFC000"/>
                </a:solidFill>
                <a:latin typeface="Calisto MT" pitchFamily="18" charset="0"/>
              </a:rPr>
              <a:t>Saber.PKE :</a:t>
            </a:r>
          </a:p>
          <a:p>
            <a:endParaRPr lang="en-GB" b="1" dirty="0">
              <a:solidFill>
                <a:srgbClr val="FFC000"/>
              </a:solidFill>
              <a:latin typeface="Calisto MT" pitchFamily="18" charset="0"/>
            </a:endParaRPr>
          </a:p>
          <a:p>
            <a:r>
              <a:rPr lang="en-GB" b="1" dirty="0">
                <a:solidFill>
                  <a:srgbClr val="FFC000"/>
                </a:solidFill>
                <a:latin typeface="Calisto MT" pitchFamily="18" charset="0"/>
              </a:rPr>
              <a:t>	</a:t>
            </a:r>
            <a:r>
              <a:rPr lang="en-GB" sz="2400" b="1" dirty="0">
                <a:solidFill>
                  <a:srgbClr val="002060"/>
                </a:solidFill>
                <a:latin typeface="Calisto MT" pitchFamily="18" charset="0"/>
              </a:rPr>
              <a:t>Key Generation :</a:t>
            </a:r>
          </a:p>
          <a:p>
            <a:endParaRPr lang="en-GB" sz="2000" b="1" dirty="0">
              <a:solidFill>
                <a:srgbClr val="002060"/>
              </a:solidFill>
              <a:latin typeface="Calisto MT" pitchFamily="18" charset="0"/>
            </a:endParaRPr>
          </a:p>
          <a:p>
            <a:r>
              <a:rPr lang="en-GB" sz="2000" b="1" dirty="0">
                <a:solidFill>
                  <a:schemeClr val="bg1"/>
                </a:solidFill>
                <a:latin typeface="Calisto MT" pitchFamily="18" charset="0"/>
              </a:rPr>
              <a:t>	</a:t>
            </a:r>
            <a:r>
              <a:rPr lang="en-IN" sz="2000" dirty="0">
                <a:solidFill>
                  <a:schemeClr val="bg1"/>
                </a:solidFill>
                <a:latin typeface="Calisto MT" pitchFamily="18" charset="0"/>
              </a:rPr>
              <a:t>function Saber.PKE.KeyGen()	[ using function ]</a:t>
            </a:r>
          </a:p>
          <a:p>
            <a:r>
              <a:rPr lang="en-IN" sz="2000" dirty="0">
                <a:solidFill>
                  <a:schemeClr val="bg1"/>
                </a:solidFill>
                <a:latin typeface="Calisto MT" pitchFamily="18" charset="0"/>
              </a:rPr>
              <a:t>					   uniform distribution of 0 and 1 where length is 256</a:t>
            </a:r>
          </a:p>
          <a:p>
            <a:r>
              <a:rPr lang="en-IN" sz="2000" dirty="0">
                <a:solidFill>
                  <a:schemeClr val="bg1"/>
                </a:solidFill>
                <a:latin typeface="Calisto MT" pitchFamily="18" charset="0"/>
              </a:rPr>
              <a:t>	seedA ← U({0, 1} ^ 256) </a:t>
            </a:r>
          </a:p>
          <a:p>
            <a:r>
              <a:rPr lang="en-IN" sz="2000" dirty="0">
                <a:solidFill>
                  <a:schemeClr val="bg1"/>
                </a:solidFill>
                <a:latin typeface="Calisto MT" pitchFamily="18" charset="0"/>
              </a:rPr>
              <a:t>					   using a random variable which can be used as seed also</a:t>
            </a:r>
          </a:p>
          <a:p>
            <a:r>
              <a:rPr lang="en-GB" sz="2000" dirty="0">
                <a:solidFill>
                  <a:schemeClr val="bg1"/>
                </a:solidFill>
                <a:latin typeface="Calisto MT" pitchFamily="18" charset="0"/>
              </a:rPr>
              <a:t>					   pseudorandom matrix </a:t>
            </a:r>
            <a:endParaRPr lang="en-IN" sz="2000" dirty="0">
              <a:solidFill>
                <a:schemeClr val="bg1"/>
              </a:solidFill>
              <a:latin typeface="Calisto MT" pitchFamily="18" charset="0"/>
            </a:endParaRPr>
          </a:p>
          <a:p>
            <a:r>
              <a:rPr lang="en-IN" sz="2000" dirty="0">
                <a:solidFill>
                  <a:schemeClr val="bg1"/>
                </a:solidFill>
                <a:latin typeface="Calisto MT" pitchFamily="18" charset="0"/>
              </a:rPr>
              <a:t>	A = gen(seedA) ∈ </a:t>
            </a:r>
            <a:r>
              <a:rPr lang="en-GB" sz="2000" dirty="0">
                <a:solidFill>
                  <a:schemeClr val="bg1"/>
                </a:solidFill>
                <a:latin typeface="Calisto MT" pitchFamily="18" charset="0"/>
              </a:rPr>
              <a:t>Rq </a:t>
            </a:r>
            <a:r>
              <a:rPr lang="en-IN" sz="2000" dirty="0">
                <a:solidFill>
                  <a:schemeClr val="bg1"/>
                </a:solidFill>
                <a:latin typeface="Calisto MT" pitchFamily="18" charset="0"/>
              </a:rPr>
              <a:t>(k x k)		security level</a:t>
            </a:r>
          </a:p>
          <a:p>
            <a:r>
              <a:rPr lang="en-GB" sz="2000" dirty="0">
                <a:solidFill>
                  <a:schemeClr val="bg1"/>
                </a:solidFill>
                <a:latin typeface="Calisto MT" pitchFamily="18" charset="0"/>
              </a:rPr>
              <a:t>					    quotient ring</a:t>
            </a:r>
            <a:endParaRPr lang="en-IN" sz="2000" dirty="0">
              <a:solidFill>
                <a:schemeClr val="bg1"/>
              </a:solidFill>
              <a:latin typeface="Calisto MT" pitchFamily="18" charset="0"/>
            </a:endParaRPr>
          </a:p>
          <a:p>
            <a:r>
              <a:rPr lang="en-IN" sz="2000" dirty="0">
                <a:solidFill>
                  <a:schemeClr val="bg1"/>
                </a:solidFill>
                <a:latin typeface="Calisto MT" pitchFamily="18" charset="0"/>
              </a:rPr>
              <a:t>	r ← U({0, 1} ^ 256) </a:t>
            </a:r>
          </a:p>
          <a:p>
            <a:r>
              <a:rPr lang="en-GB" sz="2000" dirty="0">
                <a:solidFill>
                  <a:schemeClr val="bg1"/>
                </a:solidFill>
                <a:latin typeface="Calisto MT" pitchFamily="18" charset="0"/>
              </a:rPr>
              <a:t>					using another random variable which can also be used as seed to 						store the bits</a:t>
            </a:r>
            <a:endParaRPr lang="en-IN" sz="2000" dirty="0">
              <a:solidFill>
                <a:schemeClr val="bg1"/>
              </a:solidFill>
              <a:latin typeface="Calisto MT" pitchFamily="18" charset="0"/>
            </a:endParaRPr>
          </a:p>
          <a:p>
            <a:r>
              <a:rPr lang="en-IN" sz="2000" dirty="0">
                <a:solidFill>
                  <a:schemeClr val="bg1"/>
                </a:solidFill>
                <a:latin typeface="Calisto MT" pitchFamily="18" charset="0"/>
              </a:rPr>
              <a:t>	s ← </a:t>
            </a:r>
            <a:r>
              <a:rPr lang="el-GR" sz="2000" dirty="0">
                <a:solidFill>
                  <a:schemeClr val="bg1"/>
                </a:solidFill>
              </a:rPr>
              <a:t>βμ(</a:t>
            </a:r>
            <a:r>
              <a:rPr lang="en-GB" sz="2000" dirty="0">
                <a:solidFill>
                  <a:schemeClr val="bg1"/>
                </a:solidFill>
                <a:latin typeface="Calisto MT" pitchFamily="18" charset="0"/>
              </a:rPr>
              <a:t> Rq </a:t>
            </a:r>
            <a:r>
              <a:rPr lang="en-IN" sz="2000" dirty="0">
                <a:solidFill>
                  <a:schemeClr val="bg1"/>
                </a:solidFill>
                <a:latin typeface="Calisto MT" pitchFamily="18" charset="0"/>
              </a:rPr>
              <a:t>( k×1 )  ; r) </a:t>
            </a:r>
          </a:p>
          <a:p>
            <a:r>
              <a:rPr lang="en-GB" sz="2000" dirty="0">
                <a:solidFill>
                  <a:schemeClr val="bg1"/>
                </a:solidFill>
                <a:latin typeface="Calisto MT" pitchFamily="18" charset="0"/>
              </a:rPr>
              <a:t>					used to store the matrix </a:t>
            </a:r>
          </a:p>
          <a:p>
            <a:r>
              <a:rPr lang="en-GB" sz="2000" dirty="0">
                <a:solidFill>
                  <a:schemeClr val="bg1"/>
                </a:solidFill>
                <a:latin typeface="Calisto MT" pitchFamily="18" charset="0"/>
              </a:rPr>
              <a:t>					         binomial distribution with parameter </a:t>
            </a:r>
            <a:r>
              <a:rPr lang="el-GR" sz="2000" dirty="0">
                <a:solidFill>
                  <a:schemeClr val="bg1"/>
                </a:solidFill>
              </a:rPr>
              <a:t>μ</a:t>
            </a:r>
            <a:r>
              <a:rPr lang="en-GB" sz="2000" dirty="0">
                <a:solidFill>
                  <a:schemeClr val="bg1"/>
                </a:solidFill>
                <a:latin typeface="Calisto MT" pitchFamily="18" charset="0"/>
              </a:rPr>
              <a:t> ( even positive int )</a:t>
            </a:r>
            <a:endParaRPr lang="en-IN" sz="2000" dirty="0">
              <a:solidFill>
                <a:schemeClr val="bg1"/>
              </a:solidFill>
              <a:latin typeface="Calisto MT" pitchFamily="18" charset="0"/>
            </a:endParaRPr>
          </a:p>
          <a:p>
            <a:r>
              <a:rPr lang="en-IN" sz="2000" dirty="0">
                <a:solidFill>
                  <a:schemeClr val="bg1"/>
                </a:solidFill>
                <a:latin typeface="Calisto MT" pitchFamily="18" charset="0"/>
              </a:rPr>
              <a:t>	b = ((A ^ T . s + h) mod q) &gt;&gt; (Ɛq − Ɛp) ∈ </a:t>
            </a:r>
            <a:r>
              <a:rPr lang="en-GB" sz="2000" dirty="0">
                <a:solidFill>
                  <a:schemeClr val="bg1"/>
                </a:solidFill>
                <a:latin typeface="Calisto MT" pitchFamily="18" charset="0"/>
              </a:rPr>
              <a:t>Rq </a:t>
            </a:r>
            <a:r>
              <a:rPr lang="en-IN" sz="2000" dirty="0">
                <a:solidFill>
                  <a:schemeClr val="bg1"/>
                </a:solidFill>
                <a:latin typeface="Calisto MT" pitchFamily="18" charset="0"/>
              </a:rPr>
              <a:t>( k×1 ) 	[ A ^ T = Transpose of matrix A ]</a:t>
            </a:r>
          </a:p>
          <a:p>
            <a:r>
              <a:rPr lang="en-GB" sz="2000" dirty="0">
                <a:solidFill>
                  <a:schemeClr val="bg1"/>
                </a:solidFill>
                <a:latin typeface="Calisto MT" pitchFamily="18" charset="0"/>
              </a:rPr>
              <a:t>								resulting matrix </a:t>
            </a:r>
            <a:endParaRPr lang="en-IN" sz="2000" dirty="0">
              <a:solidFill>
                <a:schemeClr val="bg1"/>
              </a:solidFill>
              <a:latin typeface="Calisto MT" pitchFamily="18" charset="0"/>
            </a:endParaRPr>
          </a:p>
          <a:p>
            <a:r>
              <a:rPr lang="en-IN" sz="2000" dirty="0">
                <a:solidFill>
                  <a:schemeClr val="bg1"/>
                </a:solidFill>
                <a:latin typeface="Calisto MT" pitchFamily="18" charset="0"/>
              </a:rPr>
              <a:t>								constant vector	</a:t>
            </a:r>
          </a:p>
          <a:p>
            <a:r>
              <a:rPr lang="en-IN" sz="2000" dirty="0">
                <a:solidFill>
                  <a:schemeClr val="bg1"/>
                </a:solidFill>
                <a:latin typeface="Calisto MT" pitchFamily="18" charset="0"/>
              </a:rPr>
              <a:t>	return (pk = (seedA, b), sk = s) 		[ pk = private key and sk = secret key ]</a:t>
            </a:r>
          </a:p>
          <a:p>
            <a:r>
              <a:rPr lang="en-IN" sz="2000" dirty="0">
                <a:solidFill>
                  <a:schemeClr val="bg1"/>
                </a:solidFill>
                <a:latin typeface="Calisto MT" pitchFamily="18" charset="0"/>
              </a:rPr>
              <a:t>	end function</a:t>
            </a:r>
            <a:r>
              <a:rPr lang="en-GB" sz="2000" b="1" dirty="0">
                <a:solidFill>
                  <a:schemeClr val="bg1"/>
                </a:solidFill>
                <a:latin typeface="Calisto MT" pitchFamily="18" charset="0"/>
              </a:rPr>
              <a:t> </a:t>
            </a:r>
            <a:endParaRPr lang="en-IN" sz="2000" b="1" dirty="0">
              <a:solidFill>
                <a:schemeClr val="bg1"/>
              </a:solidFill>
              <a:latin typeface="Calisto MT" pitchFamily="18" charset="0"/>
            </a:endParaRPr>
          </a:p>
        </p:txBody>
      </p:sp>
      <p:cxnSp>
        <p:nvCxnSpPr>
          <p:cNvPr id="8" name="Straight Connector 7"/>
          <p:cNvCxnSpPr/>
          <p:nvPr/>
        </p:nvCxnSpPr>
        <p:spPr>
          <a:xfrm>
            <a:off x="1337481" y="2279182"/>
            <a:ext cx="232012" cy="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569493" y="2376007"/>
            <a:ext cx="31799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060812" y="1733266"/>
            <a:ext cx="150125" cy="1774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210937" y="1733266"/>
            <a:ext cx="25384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119116" y="2688609"/>
            <a:ext cx="122830" cy="122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1241946" y="2688609"/>
            <a:ext cx="3507475"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004782" y="3182209"/>
            <a:ext cx="232012" cy="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236794" y="3279034"/>
            <a:ext cx="15899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889612" y="3008353"/>
            <a:ext cx="15899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105468" y="3751516"/>
            <a:ext cx="232012" cy="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1337480" y="3848341"/>
            <a:ext cx="31799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119117" y="4722788"/>
            <a:ext cx="232012" cy="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339755" y="4819613"/>
            <a:ext cx="31799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48" name="Straight Connector 2047"/>
          <p:cNvCxnSpPr/>
          <p:nvPr/>
        </p:nvCxnSpPr>
        <p:spPr>
          <a:xfrm>
            <a:off x="1569493" y="4722788"/>
            <a:ext cx="327546" cy="367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897039" y="5094843"/>
            <a:ext cx="317992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89547" y="5571223"/>
            <a:ext cx="232012" cy="96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296538" y="5668048"/>
            <a:ext cx="6005014" cy="45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1" name="Straight Connector 2050"/>
          <p:cNvCxnSpPr/>
          <p:nvPr/>
        </p:nvCxnSpPr>
        <p:spPr>
          <a:xfrm>
            <a:off x="2661313" y="5571223"/>
            <a:ext cx="268406" cy="2836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4" name="Straight Arrow Connector 2053"/>
          <p:cNvCxnSpPr/>
          <p:nvPr/>
        </p:nvCxnSpPr>
        <p:spPr>
          <a:xfrm>
            <a:off x="2929719" y="5854890"/>
            <a:ext cx="4371833" cy="191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5493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900+ Black Background Images: Download HD Background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0"/>
            <a:ext cx="6400800" cy="6186309"/>
          </a:xfrm>
          <a:prstGeom prst="rect">
            <a:avLst/>
          </a:prstGeom>
          <a:noFill/>
        </p:spPr>
        <p:txBody>
          <a:bodyPr wrap="square" rtlCol="0">
            <a:spAutoFit/>
          </a:bodyPr>
          <a:lstStyle/>
          <a:p>
            <a:r>
              <a:rPr lang="en-GB" sz="2400" b="1" dirty="0">
                <a:solidFill>
                  <a:srgbClr val="FFC000"/>
                </a:solidFill>
                <a:latin typeface="Calisto MT" pitchFamily="18" charset="0"/>
              </a:rPr>
              <a:t>Saber.PKE :</a:t>
            </a:r>
          </a:p>
          <a:p>
            <a:endParaRPr lang="en-GB" dirty="0">
              <a:solidFill>
                <a:schemeClr val="bg1"/>
              </a:solidFill>
              <a:latin typeface="Calisto MT" pitchFamily="18" charset="0"/>
            </a:endParaRPr>
          </a:p>
          <a:p>
            <a:r>
              <a:rPr lang="en-GB" dirty="0">
                <a:solidFill>
                  <a:schemeClr val="bg1"/>
                </a:solidFill>
                <a:latin typeface="Calisto MT" pitchFamily="18" charset="0"/>
              </a:rPr>
              <a:t>	</a:t>
            </a:r>
            <a:r>
              <a:rPr lang="en-GB" sz="2400" dirty="0">
                <a:solidFill>
                  <a:schemeClr val="bg1"/>
                </a:solidFill>
                <a:latin typeface="Calisto MT" pitchFamily="18" charset="0"/>
              </a:rPr>
              <a:t>Encryption :</a:t>
            </a:r>
          </a:p>
          <a:p>
            <a:endParaRPr lang="en-GB" sz="2400" dirty="0">
              <a:solidFill>
                <a:schemeClr val="bg1"/>
              </a:solidFill>
              <a:latin typeface="Calisto MT" pitchFamily="18" charset="0"/>
            </a:endParaRPr>
          </a:p>
          <a:p>
            <a:r>
              <a:rPr lang="en-GB" dirty="0">
                <a:solidFill>
                  <a:schemeClr val="bg1"/>
                </a:solidFill>
                <a:latin typeface="Calisto MT" pitchFamily="18" charset="0"/>
              </a:rPr>
              <a:t>	</a:t>
            </a:r>
            <a:r>
              <a:rPr lang="en-IN" dirty="0">
                <a:solidFill>
                  <a:schemeClr val="bg1"/>
                </a:solidFill>
                <a:latin typeface="Calisto MT" pitchFamily="18" charset="0"/>
              </a:rPr>
              <a:t>function Saber.PKE.Enc((seedA, b), m; r) </a:t>
            </a:r>
          </a:p>
          <a:p>
            <a:r>
              <a:rPr lang="en-IN" dirty="0">
                <a:solidFill>
                  <a:schemeClr val="bg1"/>
                </a:solidFill>
                <a:latin typeface="Calisto MT" pitchFamily="18" charset="0"/>
              </a:rPr>
              <a:t>	A = gen(seedA) ∈ </a:t>
            </a:r>
            <a:r>
              <a:rPr lang="en-GB" dirty="0">
                <a:solidFill>
                  <a:schemeClr val="bg1"/>
                </a:solidFill>
                <a:latin typeface="Calisto MT" pitchFamily="18" charset="0"/>
              </a:rPr>
              <a:t>Rq </a:t>
            </a:r>
            <a:r>
              <a:rPr lang="en-IN" dirty="0">
                <a:solidFill>
                  <a:schemeClr val="bg1"/>
                </a:solidFill>
                <a:latin typeface="Calisto MT" pitchFamily="18" charset="0"/>
              </a:rPr>
              <a:t>(k x k)</a:t>
            </a:r>
          </a:p>
          <a:p>
            <a:r>
              <a:rPr lang="en-IN" dirty="0">
                <a:solidFill>
                  <a:schemeClr val="bg1"/>
                </a:solidFill>
                <a:latin typeface="Calisto MT" pitchFamily="18" charset="0"/>
              </a:rPr>
              <a:t>	if r is not specified </a:t>
            </a:r>
          </a:p>
          <a:p>
            <a:r>
              <a:rPr lang="en-IN" dirty="0">
                <a:solidFill>
                  <a:schemeClr val="bg1"/>
                </a:solidFill>
                <a:latin typeface="Calisto MT" pitchFamily="18" charset="0"/>
              </a:rPr>
              <a:t>		then r ← U({0, 1}256) </a:t>
            </a:r>
          </a:p>
          <a:p>
            <a:r>
              <a:rPr lang="en-IN" dirty="0">
                <a:solidFill>
                  <a:schemeClr val="bg1"/>
                </a:solidFill>
                <a:latin typeface="Calisto MT" pitchFamily="18" charset="0"/>
              </a:rPr>
              <a:t>	end if </a:t>
            </a:r>
          </a:p>
          <a:p>
            <a:r>
              <a:rPr lang="en-IN" dirty="0">
                <a:solidFill>
                  <a:schemeClr val="bg1"/>
                </a:solidFill>
                <a:latin typeface="Calisto MT" pitchFamily="18" charset="0"/>
              </a:rPr>
              <a:t>	s’ ← </a:t>
            </a:r>
            <a:r>
              <a:rPr lang="el-GR" dirty="0">
                <a:solidFill>
                  <a:schemeClr val="bg1"/>
                </a:solidFill>
              </a:rPr>
              <a:t>βμ(</a:t>
            </a:r>
            <a:r>
              <a:rPr lang="en-GB" dirty="0">
                <a:solidFill>
                  <a:schemeClr val="bg1"/>
                </a:solidFill>
                <a:latin typeface="Calisto MT" pitchFamily="18" charset="0"/>
              </a:rPr>
              <a:t> Rq </a:t>
            </a:r>
            <a:r>
              <a:rPr lang="en-IN" dirty="0">
                <a:solidFill>
                  <a:schemeClr val="bg1"/>
                </a:solidFill>
                <a:latin typeface="Calisto MT" pitchFamily="18" charset="0"/>
              </a:rPr>
              <a:t>( k×1 ) ; r) </a:t>
            </a:r>
          </a:p>
          <a:p>
            <a:r>
              <a:rPr lang="en-IN" dirty="0">
                <a:solidFill>
                  <a:schemeClr val="bg1"/>
                </a:solidFill>
                <a:latin typeface="Calisto MT" pitchFamily="18" charset="0"/>
              </a:rPr>
              <a:t>	u = ((A . s’+ h) mod q) &gt;&gt; (Ɛq − Ɛp) ∈ </a:t>
            </a:r>
            <a:r>
              <a:rPr lang="en-GB" dirty="0">
                <a:solidFill>
                  <a:schemeClr val="bg1"/>
                </a:solidFill>
                <a:latin typeface="Calisto MT" pitchFamily="18" charset="0"/>
              </a:rPr>
              <a:t>Rq </a:t>
            </a:r>
            <a:r>
              <a:rPr lang="en-IN" dirty="0">
                <a:solidFill>
                  <a:schemeClr val="bg1"/>
                </a:solidFill>
                <a:latin typeface="Calisto MT" pitchFamily="18" charset="0"/>
              </a:rPr>
              <a:t>(k x k)</a:t>
            </a:r>
          </a:p>
          <a:p>
            <a:r>
              <a:rPr lang="en-IN" dirty="0">
                <a:solidFill>
                  <a:schemeClr val="bg1"/>
                </a:solidFill>
                <a:latin typeface="Calisto MT" pitchFamily="18" charset="0"/>
              </a:rPr>
              <a:t>	v’ = b ^ T (s mod p) ∈ Rp </a:t>
            </a:r>
          </a:p>
          <a:p>
            <a:r>
              <a:rPr lang="en-IN" dirty="0">
                <a:solidFill>
                  <a:schemeClr val="bg1"/>
                </a:solidFill>
                <a:latin typeface="Calisto MT" pitchFamily="18" charset="0"/>
              </a:rPr>
              <a:t>	v = ((v+ h1 − 2 ^ (</a:t>
            </a:r>
            <a:r>
              <a:rPr lang="en-IN" dirty="0">
                <a:solidFill>
                  <a:schemeClr val="bg1"/>
                </a:solidFill>
                <a:latin typeface="Calibri"/>
                <a:cs typeface="Calibri"/>
              </a:rPr>
              <a:t>Ɛ</a:t>
            </a:r>
            <a:r>
              <a:rPr lang="en-IN" dirty="0">
                <a:solidFill>
                  <a:schemeClr val="bg1"/>
                </a:solidFill>
                <a:latin typeface="Calisto MT" pitchFamily="18" charset="0"/>
              </a:rPr>
              <a:t>p−1)m) mod p) &gt;&gt; (Ɛp − ƐT ) ∈ R</a:t>
            </a:r>
            <a:r>
              <a:rPr lang="en-IN" sz="1400" dirty="0">
                <a:solidFill>
                  <a:schemeClr val="bg1"/>
                </a:solidFill>
                <a:latin typeface="Calisto MT" pitchFamily="18" charset="0"/>
              </a:rPr>
              <a:t>T</a:t>
            </a:r>
            <a:r>
              <a:rPr lang="en-IN" dirty="0">
                <a:solidFill>
                  <a:schemeClr val="bg1"/>
                </a:solidFill>
                <a:latin typeface="Calisto MT" pitchFamily="18" charset="0"/>
              </a:rPr>
              <a:t> 	return (c = (u, v)) </a:t>
            </a:r>
          </a:p>
          <a:p>
            <a:r>
              <a:rPr lang="en-IN" dirty="0">
                <a:solidFill>
                  <a:schemeClr val="bg1"/>
                </a:solidFill>
                <a:latin typeface="Calisto MT" pitchFamily="18" charset="0"/>
              </a:rPr>
              <a:t>	end function</a:t>
            </a:r>
            <a:r>
              <a:rPr lang="en-GB" dirty="0">
                <a:solidFill>
                  <a:schemeClr val="bg1"/>
                </a:solidFill>
                <a:latin typeface="Calisto MT" pitchFamily="18" charset="0"/>
              </a:rPr>
              <a:t> </a:t>
            </a:r>
          </a:p>
          <a:p>
            <a:endParaRPr lang="en-GB" dirty="0">
              <a:solidFill>
                <a:srgbClr val="00B0F0"/>
              </a:solidFill>
              <a:latin typeface="Calisto MT" pitchFamily="18" charset="0"/>
            </a:endParaRPr>
          </a:p>
          <a:p>
            <a:r>
              <a:rPr lang="en-GB" dirty="0">
                <a:solidFill>
                  <a:srgbClr val="00B0F0"/>
                </a:solidFill>
                <a:latin typeface="Calisto MT" pitchFamily="18" charset="0"/>
              </a:rPr>
              <a:t>Here b ^ T = Transpose of matrix b ;</a:t>
            </a:r>
          </a:p>
          <a:p>
            <a:r>
              <a:rPr lang="en-GB" dirty="0">
                <a:solidFill>
                  <a:srgbClr val="00B0F0"/>
                </a:solidFill>
                <a:latin typeface="Calisto MT" pitchFamily="18" charset="0"/>
              </a:rPr>
              <a:t>h1 = constant polynomial ; </a:t>
            </a:r>
          </a:p>
          <a:p>
            <a:r>
              <a:rPr lang="en-GB" dirty="0">
                <a:solidFill>
                  <a:srgbClr val="00B0F0"/>
                </a:solidFill>
                <a:latin typeface="Calisto MT" pitchFamily="18" charset="0"/>
              </a:rPr>
              <a:t>m = plaintext message which we want to encrypt ; </a:t>
            </a:r>
          </a:p>
          <a:p>
            <a:r>
              <a:rPr lang="en-GB" dirty="0">
                <a:solidFill>
                  <a:srgbClr val="00B0F0"/>
                </a:solidFill>
                <a:latin typeface="Calisto MT" pitchFamily="18" charset="0"/>
              </a:rPr>
              <a:t>&gt;&gt; = represents bitwise right shift operator ; </a:t>
            </a:r>
          </a:p>
          <a:p>
            <a:endParaRPr lang="en-GB" dirty="0">
              <a:solidFill>
                <a:schemeClr val="bg1"/>
              </a:solidFill>
              <a:latin typeface="Calisto MT" pitchFamily="18" charset="0"/>
            </a:endParaRPr>
          </a:p>
        </p:txBody>
      </p:sp>
      <p:sp>
        <p:nvSpPr>
          <p:cNvPr id="2" name="TextBox 1"/>
          <p:cNvSpPr txBox="1"/>
          <p:nvPr/>
        </p:nvSpPr>
        <p:spPr>
          <a:xfrm>
            <a:off x="6400800" y="-1"/>
            <a:ext cx="5791200" cy="4154984"/>
          </a:xfrm>
          <a:prstGeom prst="rect">
            <a:avLst/>
          </a:prstGeom>
          <a:noFill/>
        </p:spPr>
        <p:txBody>
          <a:bodyPr wrap="square" rtlCol="0">
            <a:spAutoFit/>
          </a:bodyPr>
          <a:lstStyle/>
          <a:p>
            <a:endParaRPr lang="en-GB" sz="2400" dirty="0">
              <a:solidFill>
                <a:schemeClr val="bg1"/>
              </a:solidFill>
              <a:latin typeface="Calisto MT" pitchFamily="18" charset="0"/>
            </a:endParaRPr>
          </a:p>
          <a:p>
            <a:endParaRPr lang="en-GB" dirty="0">
              <a:solidFill>
                <a:schemeClr val="bg1"/>
              </a:solidFill>
              <a:latin typeface="Calisto MT" pitchFamily="18" charset="0"/>
            </a:endParaRPr>
          </a:p>
          <a:p>
            <a:r>
              <a:rPr lang="en-GB" sz="2400" dirty="0">
                <a:solidFill>
                  <a:schemeClr val="bg1"/>
                </a:solidFill>
                <a:latin typeface="Calisto MT" pitchFamily="18" charset="0"/>
              </a:rPr>
              <a:t>Decryption : </a:t>
            </a:r>
          </a:p>
          <a:p>
            <a:endParaRPr lang="en-GB" dirty="0">
              <a:solidFill>
                <a:schemeClr val="bg1"/>
              </a:solidFill>
              <a:latin typeface="Calisto MT" pitchFamily="18" charset="0"/>
            </a:endParaRPr>
          </a:p>
          <a:p>
            <a:r>
              <a:rPr lang="en-IN" dirty="0">
                <a:solidFill>
                  <a:schemeClr val="bg1"/>
                </a:solidFill>
                <a:latin typeface="Calisto MT" pitchFamily="18" charset="0"/>
              </a:rPr>
              <a:t>function Saber.PKE.Dec (s,(u, v) ) </a:t>
            </a:r>
          </a:p>
          <a:p>
            <a:r>
              <a:rPr lang="en-IN" dirty="0">
                <a:solidFill>
                  <a:schemeClr val="bg1"/>
                </a:solidFill>
                <a:latin typeface="Calisto MT" pitchFamily="18" charset="0"/>
              </a:rPr>
              <a:t>v’ = u ^ T (s mod p) ∈ Rp </a:t>
            </a:r>
          </a:p>
          <a:p>
            <a:r>
              <a:rPr lang="en-IN" dirty="0">
                <a:solidFill>
                  <a:schemeClr val="bg1"/>
                </a:solidFill>
                <a:latin typeface="Calisto MT" pitchFamily="18" charset="0"/>
              </a:rPr>
              <a:t>m’ = ((v’+ h2 −2 ^ (</a:t>
            </a:r>
            <a:r>
              <a:rPr lang="en-IN" dirty="0">
                <a:solidFill>
                  <a:schemeClr val="bg1"/>
                </a:solidFill>
                <a:latin typeface="Calibri"/>
                <a:cs typeface="Calibri"/>
              </a:rPr>
              <a:t>Ɛ</a:t>
            </a:r>
            <a:r>
              <a:rPr lang="en-IN" dirty="0">
                <a:solidFill>
                  <a:schemeClr val="bg1"/>
                </a:solidFill>
                <a:latin typeface="Calisto MT" pitchFamily="18" charset="0"/>
              </a:rPr>
              <a:t>p − </a:t>
            </a:r>
            <a:r>
              <a:rPr lang="en-IN" dirty="0">
                <a:solidFill>
                  <a:schemeClr val="bg1"/>
                </a:solidFill>
                <a:latin typeface="Calibri"/>
                <a:cs typeface="Calibri"/>
              </a:rPr>
              <a:t>Ɛ</a:t>
            </a:r>
            <a:r>
              <a:rPr lang="en-IN" dirty="0">
                <a:solidFill>
                  <a:schemeClr val="bg1"/>
                </a:solidFill>
                <a:latin typeface="Calisto MT" pitchFamily="18" charset="0"/>
              </a:rPr>
              <a:t>T ). v)mod p) &gt;&gt; (</a:t>
            </a:r>
            <a:r>
              <a:rPr lang="en-IN" dirty="0">
                <a:solidFill>
                  <a:schemeClr val="bg1"/>
                </a:solidFill>
                <a:latin typeface="Calibri"/>
                <a:cs typeface="Calibri"/>
              </a:rPr>
              <a:t>Ɛ</a:t>
            </a:r>
            <a:r>
              <a:rPr lang="en-IN" dirty="0">
                <a:solidFill>
                  <a:schemeClr val="bg1"/>
                </a:solidFill>
                <a:latin typeface="Calisto MT" pitchFamily="18" charset="0"/>
              </a:rPr>
              <a:t>p − 1) ∈ R2 return m’ </a:t>
            </a:r>
          </a:p>
          <a:p>
            <a:r>
              <a:rPr lang="en-IN" dirty="0">
                <a:solidFill>
                  <a:schemeClr val="bg1"/>
                </a:solidFill>
                <a:latin typeface="Calisto MT" pitchFamily="18" charset="0"/>
              </a:rPr>
              <a:t>end function</a:t>
            </a:r>
          </a:p>
          <a:p>
            <a:endParaRPr lang="en-GB" dirty="0">
              <a:solidFill>
                <a:schemeClr val="bg1"/>
              </a:solidFill>
              <a:latin typeface="Calisto MT" pitchFamily="18" charset="0"/>
            </a:endParaRPr>
          </a:p>
          <a:p>
            <a:r>
              <a:rPr lang="en-GB" dirty="0">
                <a:solidFill>
                  <a:srgbClr val="00B0F0"/>
                </a:solidFill>
                <a:latin typeface="Calisto MT" pitchFamily="18" charset="0"/>
              </a:rPr>
              <a:t>Here u ^ T = Transpose of matrix u ;</a:t>
            </a:r>
          </a:p>
          <a:p>
            <a:r>
              <a:rPr lang="en-GB" dirty="0">
                <a:solidFill>
                  <a:srgbClr val="00B0F0"/>
                </a:solidFill>
                <a:latin typeface="Calisto MT" pitchFamily="18" charset="0"/>
              </a:rPr>
              <a:t>h2 = constant polynomial </a:t>
            </a:r>
          </a:p>
          <a:p>
            <a:r>
              <a:rPr lang="en-GB" dirty="0">
                <a:solidFill>
                  <a:srgbClr val="00B0F0"/>
                </a:solidFill>
                <a:latin typeface="Calisto MT" pitchFamily="18" charset="0"/>
              </a:rPr>
              <a:t>m’ = plaintext message which we want to decrypt ;</a:t>
            </a:r>
          </a:p>
          <a:p>
            <a:r>
              <a:rPr lang="en-GB" dirty="0">
                <a:solidFill>
                  <a:srgbClr val="00B0F0"/>
                </a:solidFill>
                <a:latin typeface="Calisto MT" pitchFamily="18" charset="0"/>
              </a:rPr>
              <a:t>&gt;&gt; = bitwise right shift operator ; </a:t>
            </a:r>
            <a:endParaRPr lang="en-IN" dirty="0">
              <a:solidFill>
                <a:srgbClr val="00B0F0"/>
              </a:solidFill>
              <a:latin typeface="Calisto MT" pitchFamily="18" charset="0"/>
            </a:endParaRPr>
          </a:p>
        </p:txBody>
      </p:sp>
      <p:sp>
        <p:nvSpPr>
          <p:cNvPr id="3" name="Hexagon 2"/>
          <p:cNvSpPr/>
          <p:nvPr/>
        </p:nvSpPr>
        <p:spPr>
          <a:xfrm>
            <a:off x="8789181" y="4804014"/>
            <a:ext cx="1037230" cy="8188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Hexagon 5"/>
          <p:cNvSpPr/>
          <p:nvPr/>
        </p:nvSpPr>
        <p:spPr>
          <a:xfrm>
            <a:off x="9717229" y="5268038"/>
            <a:ext cx="1037230" cy="8188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Hexagon 6"/>
          <p:cNvSpPr/>
          <p:nvPr/>
        </p:nvSpPr>
        <p:spPr>
          <a:xfrm>
            <a:off x="8791456" y="5720688"/>
            <a:ext cx="1037230" cy="8188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Hexagon 7"/>
          <p:cNvSpPr/>
          <p:nvPr/>
        </p:nvSpPr>
        <p:spPr>
          <a:xfrm>
            <a:off x="10647552" y="5704767"/>
            <a:ext cx="1037230" cy="8188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Hexagon 8"/>
          <p:cNvSpPr/>
          <p:nvPr/>
        </p:nvSpPr>
        <p:spPr>
          <a:xfrm>
            <a:off x="10649826" y="4790366"/>
            <a:ext cx="1037230" cy="818866"/>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65779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12192000" cy="1631216"/>
          </a:xfrm>
          <a:prstGeom prst="rect">
            <a:avLst/>
          </a:prstGeom>
          <a:noFill/>
        </p:spPr>
        <p:txBody>
          <a:bodyPr wrap="square" rtlCol="0">
            <a:spAutoFit/>
          </a:bodyPr>
          <a:lstStyle/>
          <a:p>
            <a:r>
              <a:rPr lang="en-GB" sz="2800" b="1" dirty="0">
                <a:latin typeface="Calisto MT" pitchFamily="18" charset="0"/>
              </a:rPr>
              <a:t>Saber.KEM :</a:t>
            </a:r>
          </a:p>
          <a:p>
            <a:endParaRPr lang="en-GB" dirty="0">
              <a:latin typeface="Calisto MT" pitchFamily="18" charset="0"/>
            </a:endParaRPr>
          </a:p>
          <a:p>
            <a:r>
              <a:rPr lang="en-GB" dirty="0">
                <a:latin typeface="Calisto MT" pitchFamily="18" charset="0"/>
              </a:rPr>
              <a:t>	Saber.KEM is basically constructed from Saber.PKE through a version of the Fujisaki - Okamoto transform . It is a technique to convert a chosen plaintext secure public key encryption scheme into a chosen ciphertext secure scheme in order to increase the security level . </a:t>
            </a:r>
          </a:p>
        </p:txBody>
      </p:sp>
      <p:sp>
        <p:nvSpPr>
          <p:cNvPr id="5" name="TextBox 4"/>
          <p:cNvSpPr txBox="1"/>
          <p:nvPr/>
        </p:nvSpPr>
        <p:spPr>
          <a:xfrm>
            <a:off x="0" y="1631216"/>
            <a:ext cx="4482574" cy="4062651"/>
          </a:xfrm>
          <a:prstGeom prst="rect">
            <a:avLst/>
          </a:prstGeom>
          <a:noFill/>
        </p:spPr>
        <p:txBody>
          <a:bodyPr wrap="none" rtlCol="0">
            <a:spAutoFit/>
          </a:bodyPr>
          <a:lstStyle/>
          <a:p>
            <a:r>
              <a:rPr lang="en-GB" sz="2400" b="1" dirty="0">
                <a:solidFill>
                  <a:srgbClr val="C00000"/>
                </a:solidFill>
                <a:latin typeface="Calisto MT" pitchFamily="18" charset="0"/>
              </a:rPr>
              <a:t>Key Generation : </a:t>
            </a:r>
          </a:p>
          <a:p>
            <a:endParaRPr lang="en-GB" dirty="0">
              <a:latin typeface="Calisto MT" pitchFamily="18" charset="0"/>
            </a:endParaRPr>
          </a:p>
          <a:p>
            <a:r>
              <a:rPr lang="en-IN" dirty="0">
                <a:latin typeface="Calisto MT" pitchFamily="18" charset="0"/>
              </a:rPr>
              <a:t>function Saber.KEM.KeyGen() </a:t>
            </a:r>
          </a:p>
          <a:p>
            <a:r>
              <a:rPr lang="en-IN" dirty="0">
                <a:latin typeface="Calisto MT" pitchFamily="18" charset="0"/>
              </a:rPr>
              <a:t>(seedA, b, s) = Saber.PKE.KeyGen() </a:t>
            </a:r>
          </a:p>
          <a:p>
            <a:r>
              <a:rPr lang="en-IN" dirty="0">
                <a:latin typeface="Calisto MT" pitchFamily="18" charset="0"/>
              </a:rPr>
              <a:t>pk = (seedA, b) </a:t>
            </a:r>
          </a:p>
          <a:p>
            <a:r>
              <a:rPr lang="en-IN" dirty="0">
                <a:latin typeface="Calisto MT" pitchFamily="18" charset="0"/>
              </a:rPr>
              <a:t>pkh = F(pk) </a:t>
            </a:r>
          </a:p>
          <a:p>
            <a:r>
              <a:rPr lang="en-IN" dirty="0">
                <a:latin typeface="Calisto MT" pitchFamily="18" charset="0"/>
              </a:rPr>
              <a:t>z ← U({0, 1} ^ 256) </a:t>
            </a:r>
          </a:p>
          <a:p>
            <a:r>
              <a:rPr lang="en-IN" dirty="0">
                <a:latin typeface="Calisto MT" pitchFamily="18" charset="0"/>
              </a:rPr>
              <a:t>return (pk = (seedA, b), sk = (z, pkh, pk, s)) </a:t>
            </a:r>
          </a:p>
          <a:p>
            <a:r>
              <a:rPr lang="en-IN" dirty="0">
                <a:latin typeface="Calisto MT" pitchFamily="18" charset="0"/>
              </a:rPr>
              <a:t>end function</a:t>
            </a:r>
            <a:endParaRPr lang="en-GB" dirty="0">
              <a:latin typeface="Calisto MT" pitchFamily="18" charset="0"/>
            </a:endParaRPr>
          </a:p>
          <a:p>
            <a:endParaRPr lang="en-GB" dirty="0">
              <a:latin typeface="Calisto MT" pitchFamily="18" charset="0"/>
            </a:endParaRPr>
          </a:p>
          <a:p>
            <a:r>
              <a:rPr lang="en-GB" dirty="0">
                <a:solidFill>
                  <a:srgbClr val="0070C0"/>
                </a:solidFill>
                <a:latin typeface="Calisto MT" pitchFamily="18" charset="0"/>
              </a:rPr>
              <a:t>Here, pk = public key ;</a:t>
            </a:r>
          </a:p>
          <a:p>
            <a:r>
              <a:rPr lang="en-GB" dirty="0">
                <a:solidFill>
                  <a:srgbClr val="0070C0"/>
                </a:solidFill>
                <a:latin typeface="Calisto MT" pitchFamily="18" charset="0"/>
              </a:rPr>
              <a:t>sk = secret key ;</a:t>
            </a:r>
          </a:p>
          <a:p>
            <a:r>
              <a:rPr lang="en-GB" dirty="0">
                <a:solidFill>
                  <a:srgbClr val="0070C0"/>
                </a:solidFill>
                <a:latin typeface="Calisto MT" pitchFamily="18" charset="0"/>
              </a:rPr>
              <a:t>z = variable, can be used as seed also</a:t>
            </a:r>
          </a:p>
          <a:p>
            <a:r>
              <a:rPr lang="en-GB" dirty="0">
                <a:solidFill>
                  <a:srgbClr val="0070C0"/>
                </a:solidFill>
                <a:latin typeface="Calisto MT" pitchFamily="18" charset="0"/>
              </a:rPr>
              <a:t>F = F is a hash function </a:t>
            </a:r>
            <a:endParaRPr lang="en-IN" dirty="0">
              <a:solidFill>
                <a:srgbClr val="0070C0"/>
              </a:solidFill>
              <a:latin typeface="Calisto MT" pitchFamily="18" charset="0"/>
            </a:endParaRPr>
          </a:p>
        </p:txBody>
      </p:sp>
      <p:sp>
        <p:nvSpPr>
          <p:cNvPr id="6" name="Rectangle 5"/>
          <p:cNvSpPr/>
          <p:nvPr/>
        </p:nvSpPr>
        <p:spPr>
          <a:xfrm>
            <a:off x="4482573" y="1631216"/>
            <a:ext cx="4183756" cy="4893647"/>
          </a:xfrm>
          <a:prstGeom prst="rect">
            <a:avLst/>
          </a:prstGeom>
        </p:spPr>
        <p:txBody>
          <a:bodyPr wrap="square">
            <a:spAutoFit/>
          </a:bodyPr>
          <a:lstStyle/>
          <a:p>
            <a:r>
              <a:rPr lang="en-GB" sz="2400" b="1" dirty="0">
                <a:solidFill>
                  <a:srgbClr val="C00000"/>
                </a:solidFill>
                <a:latin typeface="Calisto MT" pitchFamily="18" charset="0"/>
              </a:rPr>
              <a:t>Encapsulation : </a:t>
            </a:r>
            <a:endParaRPr lang="en-IN" sz="2400" b="1" dirty="0">
              <a:solidFill>
                <a:srgbClr val="C00000"/>
              </a:solidFill>
              <a:latin typeface="Calisto MT" pitchFamily="18" charset="0"/>
            </a:endParaRPr>
          </a:p>
          <a:p>
            <a:endParaRPr lang="en-IN" dirty="0">
              <a:latin typeface="Calisto MT" pitchFamily="18" charset="0"/>
            </a:endParaRPr>
          </a:p>
          <a:p>
            <a:r>
              <a:rPr lang="en-IN" dirty="0">
                <a:latin typeface="Calisto MT" pitchFamily="18" charset="0"/>
              </a:rPr>
              <a:t>function Saber.KEM.Encaps ((seedA, b)) </a:t>
            </a:r>
          </a:p>
          <a:p>
            <a:r>
              <a:rPr lang="en-IN" dirty="0">
                <a:latin typeface="Calisto MT" pitchFamily="18" charset="0"/>
              </a:rPr>
              <a:t>m ← U({0, 1} ^ 256) </a:t>
            </a:r>
          </a:p>
          <a:p>
            <a:r>
              <a:rPr lang="en-IN" dirty="0">
                <a:latin typeface="Calisto MT" pitchFamily="18" charset="0"/>
              </a:rPr>
              <a:t>(K ^ , r ) = G (m, F(pk)) </a:t>
            </a:r>
          </a:p>
          <a:p>
            <a:r>
              <a:rPr lang="en-IN" dirty="0">
                <a:latin typeface="Calisto MT" pitchFamily="18" charset="0"/>
              </a:rPr>
              <a:t>c = Saber.PKE.Enc ( pk, m; r) </a:t>
            </a:r>
          </a:p>
          <a:p>
            <a:r>
              <a:rPr lang="en-IN" dirty="0">
                <a:latin typeface="Calisto MT" pitchFamily="18" charset="0"/>
              </a:rPr>
              <a:t>K = H (H(c), Kˆ ) </a:t>
            </a:r>
          </a:p>
          <a:p>
            <a:r>
              <a:rPr lang="en-IN" dirty="0">
                <a:latin typeface="Calisto MT" pitchFamily="18" charset="0"/>
              </a:rPr>
              <a:t>return (c, K) </a:t>
            </a:r>
          </a:p>
          <a:p>
            <a:r>
              <a:rPr lang="en-IN" dirty="0">
                <a:latin typeface="Calisto MT" pitchFamily="18" charset="0"/>
              </a:rPr>
              <a:t>end function</a:t>
            </a:r>
          </a:p>
          <a:p>
            <a:endParaRPr lang="en-GB" dirty="0">
              <a:latin typeface="Calisto MT" pitchFamily="18" charset="0"/>
            </a:endParaRPr>
          </a:p>
          <a:p>
            <a:r>
              <a:rPr lang="en-GB" dirty="0">
                <a:solidFill>
                  <a:srgbClr val="0070C0"/>
                </a:solidFill>
                <a:latin typeface="Calisto MT" pitchFamily="18" charset="0"/>
              </a:rPr>
              <a:t>Here m = ciphertext message which we 	want to encrypt ; </a:t>
            </a:r>
          </a:p>
          <a:p>
            <a:r>
              <a:rPr lang="en-GB" dirty="0">
                <a:solidFill>
                  <a:srgbClr val="0070C0"/>
                </a:solidFill>
                <a:latin typeface="Calisto MT" pitchFamily="18" charset="0"/>
              </a:rPr>
              <a:t>c = ciphertext ;</a:t>
            </a:r>
          </a:p>
          <a:p>
            <a:r>
              <a:rPr lang="en-GB" dirty="0">
                <a:solidFill>
                  <a:srgbClr val="0070C0"/>
                </a:solidFill>
                <a:latin typeface="Calisto MT" pitchFamily="18" charset="0"/>
              </a:rPr>
              <a:t>K^ = derived key ; </a:t>
            </a:r>
          </a:p>
          <a:p>
            <a:r>
              <a:rPr lang="en-GB" dirty="0">
                <a:solidFill>
                  <a:srgbClr val="0070C0"/>
                </a:solidFill>
                <a:latin typeface="Calisto MT" pitchFamily="18" charset="0"/>
              </a:rPr>
              <a:t>K = shared secret key ;</a:t>
            </a:r>
          </a:p>
          <a:p>
            <a:r>
              <a:rPr lang="en-GB" dirty="0">
                <a:solidFill>
                  <a:srgbClr val="0070C0"/>
                </a:solidFill>
                <a:latin typeface="Calisto MT" pitchFamily="18" charset="0"/>
              </a:rPr>
              <a:t>H = hash function of SHA3 - 256 ;</a:t>
            </a:r>
          </a:p>
          <a:p>
            <a:r>
              <a:rPr lang="en-GB" dirty="0">
                <a:solidFill>
                  <a:srgbClr val="0070C0"/>
                </a:solidFill>
                <a:latin typeface="Calisto MT" pitchFamily="18" charset="0"/>
              </a:rPr>
              <a:t>G = hash function of SHA3 – 512 ;</a:t>
            </a:r>
            <a:endParaRPr lang="en-IN" dirty="0">
              <a:solidFill>
                <a:srgbClr val="0070C0"/>
              </a:solidFill>
              <a:latin typeface="Calisto MT" pitchFamily="18" charset="0"/>
            </a:endParaRPr>
          </a:p>
        </p:txBody>
      </p:sp>
      <p:sp>
        <p:nvSpPr>
          <p:cNvPr id="7" name="Rectangle 6"/>
          <p:cNvSpPr/>
          <p:nvPr/>
        </p:nvSpPr>
        <p:spPr>
          <a:xfrm>
            <a:off x="8666329" y="1631216"/>
            <a:ext cx="3525671" cy="5447645"/>
          </a:xfrm>
          <a:prstGeom prst="rect">
            <a:avLst/>
          </a:prstGeom>
        </p:spPr>
        <p:txBody>
          <a:bodyPr wrap="square">
            <a:spAutoFit/>
          </a:bodyPr>
          <a:lstStyle/>
          <a:p>
            <a:r>
              <a:rPr lang="en-GB" sz="2400" b="1" dirty="0">
                <a:solidFill>
                  <a:srgbClr val="C00000"/>
                </a:solidFill>
                <a:latin typeface="Calisto MT" pitchFamily="18" charset="0"/>
              </a:rPr>
              <a:t>Decapsulation : </a:t>
            </a:r>
            <a:endParaRPr lang="en-IN" sz="2400" b="1" dirty="0">
              <a:solidFill>
                <a:srgbClr val="C00000"/>
              </a:solidFill>
              <a:latin typeface="Calisto MT" pitchFamily="18" charset="0"/>
            </a:endParaRPr>
          </a:p>
          <a:p>
            <a:endParaRPr lang="en-IN" dirty="0">
              <a:latin typeface="Calisto MT" pitchFamily="18" charset="0"/>
            </a:endParaRPr>
          </a:p>
          <a:p>
            <a:r>
              <a:rPr lang="en-IN" dirty="0">
                <a:latin typeface="Calisto MT" pitchFamily="18" charset="0"/>
              </a:rPr>
              <a:t>function Saber.KEM.Decaps((z, 		pkh, pk, s),c))</a:t>
            </a:r>
          </a:p>
          <a:p>
            <a:r>
              <a:rPr lang="en-IN" dirty="0">
                <a:latin typeface="Calisto MT" pitchFamily="18" charset="0"/>
              </a:rPr>
              <a:t> </a:t>
            </a:r>
          </a:p>
          <a:p>
            <a:r>
              <a:rPr lang="en-IN" dirty="0">
                <a:latin typeface="Calisto MT" pitchFamily="18" charset="0"/>
              </a:rPr>
              <a:t>m’ = Saber.PKE.Dec(s, c) </a:t>
            </a:r>
          </a:p>
          <a:p>
            <a:r>
              <a:rPr lang="en-IN" dirty="0">
                <a:latin typeface="Calisto MT" pitchFamily="18" charset="0"/>
              </a:rPr>
              <a:t>(Kˆ, r’ ) = G (m’, pkh) </a:t>
            </a:r>
          </a:p>
          <a:p>
            <a:r>
              <a:rPr lang="en-IN" dirty="0">
                <a:latin typeface="Calisto MT" pitchFamily="18" charset="0"/>
              </a:rPr>
              <a:t>c’ = Saber.PKE.Enc (pk, m ; r ) </a:t>
            </a:r>
          </a:p>
          <a:p>
            <a:r>
              <a:rPr lang="en-IN" dirty="0">
                <a:latin typeface="Calisto MT" pitchFamily="18" charset="0"/>
              </a:rPr>
              <a:t>if c’ = c then </a:t>
            </a:r>
          </a:p>
          <a:p>
            <a:r>
              <a:rPr lang="en-IN" dirty="0">
                <a:latin typeface="Calisto MT" pitchFamily="18" charset="0"/>
              </a:rPr>
              <a:t>	return K = H (Kˆ, c) </a:t>
            </a:r>
          </a:p>
          <a:p>
            <a:r>
              <a:rPr lang="en-IN" dirty="0">
                <a:latin typeface="Calisto MT" pitchFamily="18" charset="0"/>
              </a:rPr>
              <a:t>else </a:t>
            </a:r>
          </a:p>
          <a:p>
            <a:r>
              <a:rPr lang="en-IN" dirty="0">
                <a:latin typeface="Calisto MT" pitchFamily="18" charset="0"/>
              </a:rPr>
              <a:t>	return K = H (z, c) </a:t>
            </a:r>
          </a:p>
          <a:p>
            <a:r>
              <a:rPr lang="en-IN" dirty="0">
                <a:latin typeface="Calisto MT" pitchFamily="18" charset="0"/>
              </a:rPr>
              <a:t>end if </a:t>
            </a:r>
          </a:p>
          <a:p>
            <a:r>
              <a:rPr lang="en-IN" dirty="0">
                <a:latin typeface="Calisto MT" pitchFamily="18" charset="0"/>
              </a:rPr>
              <a:t>end function</a:t>
            </a:r>
          </a:p>
          <a:p>
            <a:endParaRPr lang="en-GB" dirty="0">
              <a:latin typeface="Calisto MT" pitchFamily="18" charset="0"/>
            </a:endParaRPr>
          </a:p>
          <a:p>
            <a:r>
              <a:rPr lang="en-GB" dirty="0">
                <a:solidFill>
                  <a:srgbClr val="0070C0"/>
                </a:solidFill>
                <a:latin typeface="Calisto MT" pitchFamily="18" charset="0"/>
              </a:rPr>
              <a:t>Here m’ = ciphertext message 	which we want to 	decrypt ; </a:t>
            </a:r>
          </a:p>
          <a:p>
            <a:endParaRPr lang="en-IN" dirty="0">
              <a:latin typeface="Calisto MT" pitchFamily="18" charset="0"/>
            </a:endParaRPr>
          </a:p>
        </p:txBody>
      </p:sp>
    </p:spTree>
    <p:extLst>
      <p:ext uri="{BB962C8B-B14F-4D97-AF65-F5344CB8AC3E}">
        <p14:creationId xmlns:p14="http://schemas.microsoft.com/office/powerpoint/2010/main" val="3212644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pic>
        <p:nvPicPr>
          <p:cNvPr id="2" name="Picture 1" descr="A black and white photo of a dark surface&#10;&#10;Description automatically generated">
            <a:extLst>
              <a:ext uri="{FF2B5EF4-FFF2-40B4-BE49-F238E27FC236}">
                <a16:creationId xmlns:a16="http://schemas.microsoft.com/office/drawing/2014/main" id="{76B8E46F-4AFE-8474-D84C-B4FD6B004CF2}"/>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9431" b="6300"/>
          <a:stretch/>
        </p:blipFill>
        <p:spPr>
          <a:xfrm>
            <a:off x="27" y="10"/>
            <a:ext cx="12191979" cy="6857990"/>
          </a:xfrm>
          <a:prstGeom prst="rect">
            <a:avLst/>
          </a:prstGeom>
        </p:spPr>
      </p:pic>
      <p:sp>
        <p:nvSpPr>
          <p:cNvPr id="3" name="Content Placeholder 2">
            <a:extLst>
              <a:ext uri="{FF2B5EF4-FFF2-40B4-BE49-F238E27FC236}">
                <a16:creationId xmlns:a16="http://schemas.microsoft.com/office/drawing/2014/main" id="{B7ABA4AF-1140-C503-8EE3-3EBB10C255C8}"/>
              </a:ext>
            </a:extLst>
          </p:cNvPr>
          <p:cNvSpPr>
            <a:spLocks noGrp="1"/>
          </p:cNvSpPr>
          <p:nvPr>
            <p:ph idx="1"/>
          </p:nvPr>
        </p:nvSpPr>
        <p:spPr>
          <a:xfrm>
            <a:off x="27" y="1061337"/>
            <a:ext cx="12191973" cy="4351338"/>
          </a:xfrm>
        </p:spPr>
        <p:txBody>
          <a:bodyPr vert="horz" lIns="91440" tIns="45720" rIns="91440" bIns="45720" rtlCol="0" anchor="t">
            <a:normAutofit lnSpcReduction="10000"/>
          </a:bodyPr>
          <a:lstStyle/>
          <a:p>
            <a:pPr marL="0" indent="0">
              <a:buNone/>
            </a:pPr>
            <a:r>
              <a:rPr lang="en-US" sz="2400" dirty="0">
                <a:solidFill>
                  <a:srgbClr val="FFFFFF"/>
                </a:solidFill>
                <a:latin typeface="Calisto MT" pitchFamily="18" charset="0"/>
                <a:ea typeface="Calibri"/>
                <a:cs typeface="Calibri"/>
              </a:rPr>
              <a:t>The previous two theory was rejected because of their major disadvantages . But in the early time of 1990’s , Quantum key was discovered . After that , some theory was revealed and became more feasible because entanglement-based cryptography provided a form of Quantum Key Distribution that would remain secure not only against eavesdropping , but also against burglary.</a:t>
            </a:r>
          </a:p>
          <a:p>
            <a:pPr marL="0" indent="0">
              <a:buNone/>
            </a:pPr>
            <a:endParaRPr lang="en-US" sz="2400" dirty="0">
              <a:solidFill>
                <a:srgbClr val="FFC000"/>
              </a:solidFill>
              <a:latin typeface="Calisto MT" pitchFamily="18" charset="0"/>
              <a:ea typeface="Calibri"/>
              <a:cs typeface="Calibri"/>
            </a:endParaRPr>
          </a:p>
          <a:p>
            <a:pPr marL="0" indent="0">
              <a:buNone/>
            </a:pPr>
            <a:r>
              <a:rPr lang="en-US" sz="2400" dirty="0">
                <a:solidFill>
                  <a:srgbClr val="FFC000"/>
                </a:solidFill>
                <a:latin typeface="Calisto MT" pitchFamily="18" charset="0"/>
                <a:ea typeface="Calibri"/>
                <a:cs typeface="Calibri"/>
              </a:rPr>
              <a:t> </a:t>
            </a:r>
            <a:r>
              <a:rPr lang="en-US" sz="2400" b="1" dirty="0">
                <a:solidFill>
                  <a:srgbClr val="FFC000"/>
                </a:solidFill>
                <a:latin typeface="Calisto MT" pitchFamily="18" charset="0"/>
                <a:ea typeface="Calibri"/>
                <a:cs typeface="Calibri"/>
              </a:rPr>
              <a:t>SECRET KEY : - </a:t>
            </a:r>
            <a:r>
              <a:rPr lang="en-US" sz="2400" dirty="0">
                <a:solidFill>
                  <a:srgbClr val="FFFFFF"/>
                </a:solidFill>
                <a:latin typeface="Calisto MT" pitchFamily="18" charset="0"/>
                <a:ea typeface="Calibri"/>
                <a:cs typeface="Calibri"/>
              </a:rPr>
              <a:t>In classical cryptography a secret key is a random string of bits used to encrypt and decrypt messages using classical encryption algorithms.</a:t>
            </a:r>
          </a:p>
          <a:p>
            <a:pPr marL="0" indent="0">
              <a:buNone/>
            </a:pPr>
            <a:endParaRPr lang="en-US" sz="2400" dirty="0">
              <a:solidFill>
                <a:srgbClr val="FFFFFF"/>
              </a:solidFill>
              <a:latin typeface="Calisto MT" pitchFamily="18" charset="0"/>
              <a:ea typeface="Calibri"/>
              <a:cs typeface="Calibri"/>
            </a:endParaRPr>
          </a:p>
          <a:p>
            <a:pPr marL="0" indent="0">
              <a:buNone/>
            </a:pPr>
            <a:r>
              <a:rPr lang="en-US" sz="2400" dirty="0">
                <a:solidFill>
                  <a:srgbClr val="FFFFFF"/>
                </a:solidFill>
                <a:latin typeface="Calisto MT" pitchFamily="18" charset="0"/>
                <a:ea typeface="Calibri"/>
                <a:cs typeface="Calibri"/>
              </a:rPr>
              <a:t> </a:t>
            </a:r>
            <a:r>
              <a:rPr lang="en-US" sz="2400" b="1" dirty="0">
                <a:solidFill>
                  <a:srgbClr val="FFC000"/>
                </a:solidFill>
                <a:latin typeface="Calisto MT" pitchFamily="18" charset="0"/>
                <a:ea typeface="Calibri"/>
                <a:cs typeface="Calibri"/>
              </a:rPr>
              <a:t>QUANTUM KEY : -</a:t>
            </a:r>
            <a:r>
              <a:rPr lang="en-US" sz="2400" dirty="0">
                <a:solidFill>
                  <a:srgbClr val="FFC000"/>
                </a:solidFill>
                <a:latin typeface="Calisto MT" pitchFamily="18" charset="0"/>
                <a:ea typeface="Calibri"/>
                <a:cs typeface="Calibri"/>
              </a:rPr>
              <a:t> </a:t>
            </a:r>
            <a:r>
              <a:rPr lang="en-US" sz="2400" dirty="0">
                <a:solidFill>
                  <a:srgbClr val="FFFFFF"/>
                </a:solidFill>
                <a:latin typeface="Calisto MT" pitchFamily="18" charset="0"/>
                <a:ea typeface="Calibri"/>
                <a:cs typeface="Calibri"/>
              </a:rPr>
              <a:t>In quantum cryptography a quantum key is a sequence of quantum states (usually photons) prepared in specific quantum states, like polarized photons or qubits. </a:t>
            </a:r>
          </a:p>
          <a:p>
            <a:endParaRPr lang="en-US" sz="2400" dirty="0">
              <a:solidFill>
                <a:srgbClr val="FFFFFF"/>
              </a:solidFill>
              <a:ea typeface="Calibri"/>
              <a:cs typeface="Calibri"/>
            </a:endParaRPr>
          </a:p>
        </p:txBody>
      </p:sp>
    </p:spTree>
    <p:extLst>
      <p:ext uri="{BB962C8B-B14F-4D97-AF65-F5344CB8AC3E}">
        <p14:creationId xmlns:p14="http://schemas.microsoft.com/office/powerpoint/2010/main" val="318821978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0"/>
            <a:ext cx="12192000" cy="6894195"/>
          </a:xfrm>
          <a:prstGeom prst="rect">
            <a:avLst/>
          </a:prstGeom>
          <a:noFill/>
        </p:spPr>
        <p:txBody>
          <a:bodyPr wrap="square" rtlCol="0">
            <a:spAutoFit/>
          </a:bodyPr>
          <a:lstStyle/>
          <a:p>
            <a:r>
              <a:rPr lang="en-GB" sz="2800" b="1" dirty="0">
                <a:solidFill>
                  <a:srgbClr val="00B050"/>
                </a:solidFill>
                <a:latin typeface="Calisto MT" pitchFamily="18" charset="0"/>
              </a:rPr>
              <a:t>CRYSTAL – KYBER :</a:t>
            </a:r>
          </a:p>
          <a:p>
            <a:endParaRPr lang="en-GB" b="1" dirty="0">
              <a:solidFill>
                <a:srgbClr val="00B050"/>
              </a:solidFill>
              <a:latin typeface="Calisto MT" pitchFamily="18" charset="0"/>
            </a:endParaRPr>
          </a:p>
          <a:p>
            <a:r>
              <a:rPr lang="en-IN" dirty="0">
                <a:latin typeface="Calisto MT" pitchFamily="18" charset="0"/>
              </a:rPr>
              <a:t>CRYSTALS-Kyber is also an IND-CCA2-secure KEM. Similarly to Saber, it contains an IND-CPA secure encryption scheme, Kyber.PKE, and an IND-CCA secure KEM ( Key Encapsulation Mechanism ), Kyber.KEM , which is obtained from Kyber.PKE through a version of the FO ( Fujisaki Okamoto ) transform.</a:t>
            </a:r>
            <a:r>
              <a:rPr lang="en-GB" b="1" dirty="0">
                <a:solidFill>
                  <a:srgbClr val="00B050"/>
                </a:solidFill>
                <a:latin typeface="Calisto MT" pitchFamily="18" charset="0"/>
              </a:rPr>
              <a:t> </a:t>
            </a:r>
            <a:r>
              <a:rPr lang="en-GB" dirty="0">
                <a:latin typeface="Calisto MT" pitchFamily="18" charset="0"/>
              </a:rPr>
              <a:t>There are three versions of CRYSTALS-Kyber, Kyber512, Kyber768 and Kyber1024, for k = 2, 3 and 4, respectively .</a:t>
            </a:r>
          </a:p>
          <a:p>
            <a:r>
              <a:rPr lang="en-GB" dirty="0">
                <a:latin typeface="Calisto MT" pitchFamily="18" charset="0"/>
              </a:rPr>
              <a:t>The Decode function decodes an array of 32</a:t>
            </a:r>
            <a:r>
              <a:rPr lang="en-GB" i="1" dirty="0">
                <a:latin typeface="Calisto MT" pitchFamily="18" charset="0"/>
              </a:rPr>
              <a:t>l</a:t>
            </a:r>
            <a:r>
              <a:rPr lang="en-GB" dirty="0">
                <a:latin typeface="Calisto MT" pitchFamily="18" charset="0"/>
              </a:rPr>
              <a:t>  bytes into a polynomial with n coefficients in the range {0, 1, ··· , 2^</a:t>
            </a:r>
            <a:r>
              <a:rPr lang="en-GB" i="1" dirty="0">
                <a:latin typeface="Calisto MT" pitchFamily="18" charset="0"/>
              </a:rPr>
              <a:t>l</a:t>
            </a:r>
            <a:r>
              <a:rPr lang="en-GB" dirty="0">
                <a:latin typeface="Calisto MT" pitchFamily="18" charset="0"/>
              </a:rPr>
              <a:t> − 1}. The Encode function is the inverse of Decode. It first computes each polynomial coefficient individually and then concatenates the output byte arrays .</a:t>
            </a:r>
          </a:p>
          <a:p>
            <a:r>
              <a:rPr lang="en-GB" dirty="0">
                <a:latin typeface="Calisto MT" pitchFamily="18" charset="0"/>
              </a:rPr>
              <a:t>The Compress</a:t>
            </a:r>
            <a:r>
              <a:rPr lang="en-GB" sz="1400" dirty="0">
                <a:latin typeface="Calisto MT" pitchFamily="18" charset="0"/>
              </a:rPr>
              <a:t>q </a:t>
            </a:r>
            <a:r>
              <a:rPr lang="en-GB" dirty="0">
                <a:latin typeface="Calisto MT" pitchFamily="18" charset="0"/>
              </a:rPr>
              <a:t>(x, d) and Decompress</a:t>
            </a:r>
            <a:r>
              <a:rPr lang="en-GB" sz="1400" dirty="0">
                <a:latin typeface="Calisto MT" pitchFamily="18" charset="0"/>
              </a:rPr>
              <a:t>q </a:t>
            </a:r>
            <a:r>
              <a:rPr lang="en-GB" dirty="0">
                <a:latin typeface="Calisto MT" pitchFamily="18" charset="0"/>
              </a:rPr>
              <a:t>(x, d) functions are defined by:</a:t>
            </a:r>
          </a:p>
          <a:p>
            <a:endParaRPr lang="en-GB" dirty="0">
              <a:latin typeface="Calisto MT" pitchFamily="18" charset="0"/>
            </a:endParaRPr>
          </a:p>
          <a:p>
            <a:r>
              <a:rPr lang="en-GB" dirty="0">
                <a:latin typeface="Calisto MT" pitchFamily="18" charset="0"/>
              </a:rPr>
              <a:t>Compress</a:t>
            </a:r>
            <a:r>
              <a:rPr lang="en-GB" sz="1400" dirty="0">
                <a:latin typeface="Calisto MT" pitchFamily="18" charset="0"/>
              </a:rPr>
              <a:t>q </a:t>
            </a:r>
            <a:r>
              <a:rPr lang="en-GB" dirty="0">
                <a:latin typeface="Calisto MT" pitchFamily="18" charset="0"/>
              </a:rPr>
              <a:t>(x, d) = [(2^ d/q) · x</a:t>
            </a:r>
            <a:r>
              <a:rPr lang="en-GB" dirty="0">
                <a:latin typeface="Calisto MT" pitchFamily="18" charset="0"/>
                <a:cs typeface="Calibri"/>
              </a:rPr>
              <a:t>]</a:t>
            </a:r>
            <a:r>
              <a:rPr lang="en-GB" dirty="0">
                <a:latin typeface="Calisto MT" pitchFamily="18" charset="0"/>
              </a:rPr>
              <a:t>mod </a:t>
            </a:r>
            <a:r>
              <a:rPr lang="en-GB" dirty="0">
                <a:latin typeface="Calisto MT" pitchFamily="18" charset="0"/>
                <a:cs typeface="Calibri"/>
              </a:rPr>
              <a:t>⁺ </a:t>
            </a:r>
            <a:r>
              <a:rPr lang="en-GB" dirty="0">
                <a:latin typeface="Calisto MT" pitchFamily="18" charset="0"/>
              </a:rPr>
              <a:t>2 ^ d </a:t>
            </a:r>
          </a:p>
          <a:p>
            <a:r>
              <a:rPr lang="en-GB" dirty="0">
                <a:latin typeface="Calisto MT" pitchFamily="18" charset="0"/>
              </a:rPr>
              <a:t>Decompress</a:t>
            </a:r>
            <a:r>
              <a:rPr lang="en-GB" sz="1400" dirty="0">
                <a:latin typeface="Calisto MT" pitchFamily="18" charset="0"/>
              </a:rPr>
              <a:t>q </a:t>
            </a:r>
            <a:r>
              <a:rPr lang="en-GB" dirty="0">
                <a:latin typeface="Calisto MT" pitchFamily="18" charset="0"/>
              </a:rPr>
              <a:t>(x, d) = [(q/2 ^ d) · x]</a:t>
            </a:r>
          </a:p>
          <a:p>
            <a:endParaRPr lang="en-GB" dirty="0">
              <a:latin typeface="Calisto MT" pitchFamily="18" charset="0"/>
            </a:endParaRPr>
          </a:p>
          <a:p>
            <a:r>
              <a:rPr lang="en-GB" dirty="0">
                <a:latin typeface="Calisto MT" pitchFamily="18" charset="0"/>
              </a:rPr>
              <a:t>Kyber.PKE consists of three parts:</a:t>
            </a:r>
          </a:p>
          <a:p>
            <a:r>
              <a:rPr lang="en-GB" b="1" dirty="0">
                <a:latin typeface="Calisto MT" pitchFamily="18" charset="0"/>
              </a:rPr>
              <a:t>	( i ) </a:t>
            </a:r>
            <a:r>
              <a:rPr lang="en-GB" dirty="0">
                <a:latin typeface="Calisto MT" pitchFamily="18" charset="0"/>
              </a:rPr>
              <a:t>Key Generation ( Kyber.PKE.KeyGen () )</a:t>
            </a:r>
          </a:p>
          <a:p>
            <a:r>
              <a:rPr lang="en-GB" b="1" dirty="0">
                <a:latin typeface="Calisto MT" pitchFamily="18" charset="0"/>
              </a:rPr>
              <a:t>	( ii ) </a:t>
            </a:r>
            <a:r>
              <a:rPr lang="en-GB" dirty="0">
                <a:latin typeface="Calisto MT" pitchFamily="18" charset="0"/>
              </a:rPr>
              <a:t>Encryption ( Kyber.PKE.Enc () )</a:t>
            </a:r>
          </a:p>
          <a:p>
            <a:r>
              <a:rPr lang="en-GB" b="1" dirty="0">
                <a:latin typeface="Calisto MT" pitchFamily="18" charset="0"/>
              </a:rPr>
              <a:t>	( iii ) </a:t>
            </a:r>
            <a:r>
              <a:rPr lang="en-GB" dirty="0">
                <a:latin typeface="Calisto MT" pitchFamily="18" charset="0"/>
              </a:rPr>
              <a:t>Decryption ( Kyber.PKE.Dec () ) </a:t>
            </a:r>
          </a:p>
          <a:p>
            <a:endParaRPr lang="en-GB" dirty="0">
              <a:latin typeface="Calisto MT" pitchFamily="18" charset="0"/>
            </a:endParaRPr>
          </a:p>
          <a:p>
            <a:r>
              <a:rPr lang="en-GB" dirty="0">
                <a:latin typeface="Calisto MT" pitchFamily="18" charset="0"/>
              </a:rPr>
              <a:t>Kyber.KEM also consists of three parts:</a:t>
            </a:r>
          </a:p>
          <a:p>
            <a:r>
              <a:rPr lang="en-GB" b="1" dirty="0">
                <a:latin typeface="Calisto MT" pitchFamily="18" charset="0"/>
              </a:rPr>
              <a:t>	( i ) </a:t>
            </a:r>
            <a:r>
              <a:rPr lang="en-GB" dirty="0">
                <a:latin typeface="Calisto MT" pitchFamily="18" charset="0"/>
              </a:rPr>
              <a:t>Key Generation ( Kyber.KEM.KeyGen () )</a:t>
            </a:r>
          </a:p>
          <a:p>
            <a:r>
              <a:rPr lang="en-GB" b="1" dirty="0">
                <a:latin typeface="Calisto MT" pitchFamily="18" charset="0"/>
              </a:rPr>
              <a:t>	( ii ) </a:t>
            </a:r>
            <a:r>
              <a:rPr lang="en-GB" dirty="0">
                <a:latin typeface="Calisto MT" pitchFamily="18" charset="0"/>
              </a:rPr>
              <a:t>Encapsulation ( Kyber.KEM.Encaps () )</a:t>
            </a:r>
          </a:p>
          <a:p>
            <a:r>
              <a:rPr lang="en-GB" b="1" dirty="0">
                <a:latin typeface="Calisto MT" pitchFamily="18" charset="0"/>
              </a:rPr>
              <a:t>	( iii ) </a:t>
            </a:r>
            <a:r>
              <a:rPr lang="en-GB" dirty="0">
                <a:latin typeface="Calisto MT" pitchFamily="18" charset="0"/>
              </a:rPr>
              <a:t>Decapsulation ( Kyber.KEM.Decaps () )</a:t>
            </a:r>
            <a:endParaRPr lang="en-IN" b="1" dirty="0">
              <a:latin typeface="Calisto MT" pitchFamily="18" charset="0"/>
            </a:endParaRPr>
          </a:p>
          <a:p>
            <a:endParaRPr lang="en-GB" dirty="0">
              <a:latin typeface="Calisto MT" pitchFamily="18" charset="0"/>
            </a:endParaRPr>
          </a:p>
        </p:txBody>
      </p:sp>
    </p:spTree>
    <p:extLst>
      <p:ext uri="{BB962C8B-B14F-4D97-AF65-F5344CB8AC3E}">
        <p14:creationId xmlns:p14="http://schemas.microsoft.com/office/powerpoint/2010/main" val="2910116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Background Images - Free Download on Freepi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7164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0"/>
            <a:ext cx="2273058" cy="523220"/>
          </a:xfrm>
          <a:prstGeom prst="rect">
            <a:avLst/>
          </a:prstGeom>
          <a:noFill/>
        </p:spPr>
        <p:txBody>
          <a:bodyPr wrap="none" rtlCol="0">
            <a:spAutoFit/>
          </a:bodyPr>
          <a:lstStyle/>
          <a:p>
            <a:r>
              <a:rPr lang="en-GB" sz="2800" b="1" dirty="0">
                <a:solidFill>
                  <a:srgbClr val="92D050"/>
                </a:solidFill>
                <a:latin typeface="Calisto MT" pitchFamily="18" charset="0"/>
              </a:rPr>
              <a:t>Kyber.PKE : </a:t>
            </a:r>
            <a:endParaRPr lang="en-IN" sz="2800" b="1" dirty="0">
              <a:solidFill>
                <a:srgbClr val="92D050"/>
              </a:solidFill>
              <a:latin typeface="Calisto MT" pitchFamily="18" charset="0"/>
            </a:endParaRPr>
          </a:p>
        </p:txBody>
      </p:sp>
      <p:sp>
        <p:nvSpPr>
          <p:cNvPr id="5" name="Rectangle 4"/>
          <p:cNvSpPr/>
          <p:nvPr/>
        </p:nvSpPr>
        <p:spPr>
          <a:xfrm>
            <a:off x="-1" y="862172"/>
            <a:ext cx="3916908" cy="5724644"/>
          </a:xfrm>
          <a:prstGeom prst="rect">
            <a:avLst/>
          </a:prstGeom>
        </p:spPr>
        <p:txBody>
          <a:bodyPr wrap="square">
            <a:spAutoFit/>
          </a:bodyPr>
          <a:lstStyle/>
          <a:p>
            <a:r>
              <a:rPr lang="en-GB" sz="2400" dirty="0">
                <a:solidFill>
                  <a:srgbClr val="FFC000"/>
                </a:solidFill>
                <a:latin typeface="Calisto MT" pitchFamily="18" charset="0"/>
              </a:rPr>
              <a:t>Key Generation : </a:t>
            </a:r>
            <a:endParaRPr lang="en-IN" sz="2400" dirty="0">
              <a:solidFill>
                <a:srgbClr val="FFC000"/>
              </a:solidFill>
              <a:latin typeface="Calisto MT" pitchFamily="18" charset="0"/>
            </a:endParaRPr>
          </a:p>
          <a:p>
            <a:endParaRPr lang="en-IN" dirty="0">
              <a:solidFill>
                <a:schemeClr val="bg1"/>
              </a:solidFill>
              <a:latin typeface="Calisto MT" pitchFamily="18" charset="0"/>
            </a:endParaRPr>
          </a:p>
          <a:p>
            <a:r>
              <a:rPr lang="en-IN" dirty="0">
                <a:solidFill>
                  <a:schemeClr val="bg1"/>
                </a:solidFill>
                <a:latin typeface="Calisto MT" pitchFamily="18" charset="0"/>
              </a:rPr>
              <a:t>function Kyber.PKE.KeyGen() </a:t>
            </a:r>
          </a:p>
          <a:p>
            <a:r>
              <a:rPr lang="en-IN" dirty="0">
                <a:solidFill>
                  <a:schemeClr val="bg1"/>
                </a:solidFill>
                <a:latin typeface="Calisto MT" pitchFamily="18" charset="0"/>
              </a:rPr>
              <a:t>(</a:t>
            </a:r>
            <a:r>
              <a:rPr lang="el-GR" dirty="0">
                <a:solidFill>
                  <a:schemeClr val="bg1"/>
                </a:solidFill>
              </a:rPr>
              <a:t>ρ, σ) ← </a:t>
            </a:r>
            <a:r>
              <a:rPr lang="en-IN" dirty="0">
                <a:solidFill>
                  <a:schemeClr val="bg1"/>
                </a:solidFill>
                <a:latin typeface="Calisto MT" pitchFamily="18" charset="0"/>
              </a:rPr>
              <a:t>U({0, 1}256) </a:t>
            </a:r>
          </a:p>
          <a:p>
            <a:r>
              <a:rPr lang="en-IN" dirty="0">
                <a:solidFill>
                  <a:schemeClr val="bg1"/>
                </a:solidFill>
                <a:latin typeface="Calisto MT" pitchFamily="18" charset="0"/>
              </a:rPr>
              <a:t>A ← U( </a:t>
            </a:r>
            <a:r>
              <a:rPr lang="en-GB" dirty="0">
                <a:solidFill>
                  <a:schemeClr val="bg1"/>
                </a:solidFill>
                <a:latin typeface="Calisto MT" pitchFamily="18" charset="0"/>
              </a:rPr>
              <a:t>Rq </a:t>
            </a:r>
            <a:r>
              <a:rPr lang="en-IN" dirty="0">
                <a:solidFill>
                  <a:schemeClr val="bg1"/>
                </a:solidFill>
                <a:latin typeface="Calisto MT" pitchFamily="18" charset="0"/>
              </a:rPr>
              <a:t>(k x k) ; </a:t>
            </a:r>
            <a:r>
              <a:rPr lang="el-GR" dirty="0">
                <a:solidFill>
                  <a:schemeClr val="bg1"/>
                </a:solidFill>
              </a:rPr>
              <a:t>ρ) </a:t>
            </a:r>
            <a:endParaRPr lang="en-GB" dirty="0">
              <a:solidFill>
                <a:schemeClr val="bg1"/>
              </a:solidFill>
              <a:latin typeface="Calisto MT" pitchFamily="18" charset="0"/>
            </a:endParaRPr>
          </a:p>
          <a:p>
            <a:r>
              <a:rPr lang="en-IN" dirty="0">
                <a:solidFill>
                  <a:schemeClr val="bg1"/>
                </a:solidFill>
                <a:latin typeface="Calisto MT" pitchFamily="18" charset="0"/>
              </a:rPr>
              <a:t>s, e ← </a:t>
            </a:r>
            <a:r>
              <a:rPr lang="el-GR" dirty="0">
                <a:solidFill>
                  <a:schemeClr val="bg1"/>
                </a:solidFill>
              </a:rPr>
              <a:t>βη1 (</a:t>
            </a:r>
            <a:r>
              <a:rPr lang="en-GB" dirty="0">
                <a:solidFill>
                  <a:schemeClr val="bg1"/>
                </a:solidFill>
              </a:rPr>
              <a:t> </a:t>
            </a:r>
            <a:r>
              <a:rPr lang="en-GB" dirty="0">
                <a:solidFill>
                  <a:schemeClr val="bg1"/>
                </a:solidFill>
                <a:latin typeface="Calisto MT" pitchFamily="18" charset="0"/>
              </a:rPr>
              <a:t>Rq </a:t>
            </a:r>
            <a:r>
              <a:rPr lang="en-IN" dirty="0">
                <a:solidFill>
                  <a:schemeClr val="bg1"/>
                </a:solidFill>
                <a:latin typeface="Calisto MT" pitchFamily="18" charset="0"/>
              </a:rPr>
              <a:t>(k x 1) ; </a:t>
            </a:r>
            <a:r>
              <a:rPr lang="el-GR" dirty="0">
                <a:solidFill>
                  <a:schemeClr val="bg1"/>
                </a:solidFill>
              </a:rPr>
              <a:t>σ) </a:t>
            </a:r>
            <a:endParaRPr lang="en-GB" dirty="0">
              <a:solidFill>
                <a:schemeClr val="bg1"/>
              </a:solidFill>
              <a:latin typeface="Calisto MT" pitchFamily="18" charset="0"/>
            </a:endParaRPr>
          </a:p>
          <a:p>
            <a:r>
              <a:rPr lang="en-IN" dirty="0">
                <a:solidFill>
                  <a:schemeClr val="bg1"/>
                </a:solidFill>
                <a:latin typeface="Calisto MT" pitchFamily="18" charset="0"/>
              </a:rPr>
              <a:t>t = Encode12(As + e) </a:t>
            </a:r>
          </a:p>
          <a:p>
            <a:r>
              <a:rPr lang="en-IN" dirty="0">
                <a:solidFill>
                  <a:schemeClr val="bg1"/>
                </a:solidFill>
                <a:latin typeface="Calisto MT" pitchFamily="18" charset="0"/>
              </a:rPr>
              <a:t>s = Encode12(s) </a:t>
            </a:r>
          </a:p>
          <a:p>
            <a:r>
              <a:rPr lang="en-IN" dirty="0">
                <a:solidFill>
                  <a:schemeClr val="bg1"/>
                </a:solidFill>
                <a:latin typeface="Calisto MT" pitchFamily="18" charset="0"/>
              </a:rPr>
              <a:t>return (pk . = (t, </a:t>
            </a:r>
            <a:r>
              <a:rPr lang="el-GR" dirty="0">
                <a:solidFill>
                  <a:schemeClr val="bg1"/>
                </a:solidFill>
              </a:rPr>
              <a:t>ρ), </a:t>
            </a:r>
            <a:r>
              <a:rPr lang="en-IN" dirty="0">
                <a:solidFill>
                  <a:schemeClr val="bg1"/>
                </a:solidFill>
                <a:latin typeface="Calisto MT" pitchFamily="18" charset="0"/>
              </a:rPr>
              <a:t>sk . = s) </a:t>
            </a:r>
          </a:p>
          <a:p>
            <a:r>
              <a:rPr lang="en-IN" dirty="0">
                <a:solidFill>
                  <a:schemeClr val="bg1"/>
                </a:solidFill>
                <a:latin typeface="Calisto MT" pitchFamily="18" charset="0"/>
              </a:rPr>
              <a:t>end function</a:t>
            </a:r>
          </a:p>
          <a:p>
            <a:endParaRPr lang="en-GB" dirty="0">
              <a:solidFill>
                <a:schemeClr val="bg1"/>
              </a:solidFill>
              <a:latin typeface="Calisto MT" pitchFamily="18" charset="0"/>
            </a:endParaRPr>
          </a:p>
          <a:p>
            <a:r>
              <a:rPr lang="en-GB" dirty="0">
                <a:solidFill>
                  <a:srgbClr val="00B0F0"/>
                </a:solidFill>
                <a:latin typeface="Calisto MT" pitchFamily="18" charset="0"/>
              </a:rPr>
              <a:t>Here </a:t>
            </a:r>
            <a:r>
              <a:rPr lang="el-GR" dirty="0">
                <a:solidFill>
                  <a:srgbClr val="00B0F0"/>
                </a:solidFill>
              </a:rPr>
              <a:t>ρ, σ</a:t>
            </a:r>
            <a:r>
              <a:rPr lang="en-GB" dirty="0">
                <a:solidFill>
                  <a:srgbClr val="00B0F0"/>
                </a:solidFill>
              </a:rPr>
              <a:t> = random parameters , can be 	used as seed also</a:t>
            </a:r>
          </a:p>
          <a:p>
            <a:r>
              <a:rPr lang="en-GB" dirty="0">
                <a:solidFill>
                  <a:srgbClr val="00B0F0"/>
                </a:solidFill>
                <a:latin typeface="Calisto MT" pitchFamily="18" charset="0"/>
              </a:rPr>
              <a:t>A </a:t>
            </a:r>
            <a:r>
              <a:rPr lang="en-GB" dirty="0">
                <a:solidFill>
                  <a:srgbClr val="00B0F0"/>
                </a:solidFill>
                <a:latin typeface="Calisto MT" pitchFamily="18" charset="0"/>
                <a:sym typeface="Wingdings" pitchFamily="2" charset="2"/>
              </a:rPr>
              <a:t></a:t>
            </a:r>
            <a:r>
              <a:rPr lang="en-GB" dirty="0">
                <a:solidFill>
                  <a:srgbClr val="00B0F0"/>
                </a:solidFill>
                <a:latin typeface="Calisto MT" pitchFamily="18" charset="0"/>
              </a:rPr>
              <a:t> generate a matrix </a:t>
            </a:r>
          </a:p>
          <a:p>
            <a:r>
              <a:rPr lang="en-GB" dirty="0">
                <a:solidFill>
                  <a:srgbClr val="00B0F0"/>
                </a:solidFill>
                <a:latin typeface="Calisto MT" pitchFamily="18" charset="0"/>
              </a:rPr>
              <a:t>s = secret key</a:t>
            </a:r>
          </a:p>
          <a:p>
            <a:r>
              <a:rPr lang="en-GB" dirty="0">
                <a:solidFill>
                  <a:srgbClr val="00B0F0"/>
                </a:solidFill>
                <a:latin typeface="Calisto MT" pitchFamily="18" charset="0"/>
              </a:rPr>
              <a:t>e = error term </a:t>
            </a:r>
          </a:p>
          <a:p>
            <a:r>
              <a:rPr lang="en-GB" dirty="0">
                <a:solidFill>
                  <a:srgbClr val="00B0F0"/>
                </a:solidFill>
                <a:latin typeface="Calisto MT" pitchFamily="18" charset="0"/>
              </a:rPr>
              <a:t>t = resultant matrix </a:t>
            </a:r>
          </a:p>
          <a:p>
            <a:r>
              <a:rPr lang="en-IN" dirty="0">
                <a:solidFill>
                  <a:srgbClr val="00B0F0"/>
                </a:solidFill>
                <a:latin typeface="Calisto MT" pitchFamily="18" charset="0"/>
              </a:rPr>
              <a:t>Encode12 </a:t>
            </a:r>
            <a:r>
              <a:rPr lang="en-IN" dirty="0">
                <a:solidFill>
                  <a:srgbClr val="00B0F0"/>
                </a:solidFill>
                <a:latin typeface="Calisto MT" pitchFamily="18" charset="0"/>
                <a:sym typeface="Wingdings" pitchFamily="2" charset="2"/>
              </a:rPr>
              <a:t> function that encodes a 	matrix into a byte string .</a:t>
            </a:r>
          </a:p>
          <a:p>
            <a:r>
              <a:rPr lang="en-GB" dirty="0">
                <a:solidFill>
                  <a:srgbClr val="00B0F0"/>
                </a:solidFill>
                <a:latin typeface="Calisto MT" pitchFamily="18" charset="0"/>
                <a:sym typeface="Wingdings" pitchFamily="2" charset="2"/>
              </a:rPr>
              <a:t>pk = public key</a:t>
            </a:r>
          </a:p>
        </p:txBody>
      </p:sp>
      <p:sp>
        <p:nvSpPr>
          <p:cNvPr id="6" name="Rectangle 5"/>
          <p:cNvSpPr/>
          <p:nvPr/>
        </p:nvSpPr>
        <p:spPr>
          <a:xfrm>
            <a:off x="3916907" y="862172"/>
            <a:ext cx="4435523" cy="6001643"/>
          </a:xfrm>
          <a:prstGeom prst="rect">
            <a:avLst/>
          </a:prstGeom>
        </p:spPr>
        <p:txBody>
          <a:bodyPr wrap="square">
            <a:spAutoFit/>
          </a:bodyPr>
          <a:lstStyle/>
          <a:p>
            <a:r>
              <a:rPr lang="en-GB" sz="2400" dirty="0">
                <a:solidFill>
                  <a:srgbClr val="FFC000"/>
                </a:solidFill>
                <a:latin typeface="Calisto MT" pitchFamily="18" charset="0"/>
              </a:rPr>
              <a:t>Encryption : </a:t>
            </a:r>
            <a:endParaRPr lang="en-IN" sz="2400" dirty="0">
              <a:solidFill>
                <a:srgbClr val="FFC000"/>
              </a:solidFill>
              <a:latin typeface="Calisto MT" pitchFamily="18" charset="0"/>
            </a:endParaRPr>
          </a:p>
          <a:p>
            <a:endParaRPr lang="en-IN" dirty="0">
              <a:solidFill>
                <a:schemeClr val="bg1"/>
              </a:solidFill>
              <a:latin typeface="Calisto MT" pitchFamily="18" charset="0"/>
            </a:endParaRPr>
          </a:p>
          <a:p>
            <a:r>
              <a:rPr lang="en-IN" dirty="0">
                <a:solidFill>
                  <a:schemeClr val="bg1"/>
                </a:solidFill>
                <a:latin typeface="Calisto MT" pitchFamily="18" charset="0"/>
              </a:rPr>
              <a:t>function Kyber.PKE.Enc (pk = (t, </a:t>
            </a:r>
            <a:r>
              <a:rPr lang="el-GR" dirty="0">
                <a:solidFill>
                  <a:schemeClr val="bg1"/>
                </a:solidFill>
              </a:rPr>
              <a:t>ρ), </a:t>
            </a:r>
            <a:r>
              <a:rPr lang="en-IN" dirty="0">
                <a:solidFill>
                  <a:schemeClr val="bg1"/>
                </a:solidFill>
                <a:latin typeface="Calisto MT" pitchFamily="18" charset="0"/>
              </a:rPr>
              <a:t>m, r) </a:t>
            </a:r>
          </a:p>
          <a:p>
            <a:r>
              <a:rPr lang="en-IN" dirty="0">
                <a:solidFill>
                  <a:schemeClr val="bg1"/>
                </a:solidFill>
                <a:latin typeface="Calisto MT" pitchFamily="18" charset="0"/>
              </a:rPr>
              <a:t>t = Decode12(t) </a:t>
            </a:r>
          </a:p>
          <a:p>
            <a:r>
              <a:rPr lang="en-IN" dirty="0">
                <a:solidFill>
                  <a:schemeClr val="bg1"/>
                </a:solidFill>
                <a:latin typeface="Calisto MT" pitchFamily="18" charset="0"/>
              </a:rPr>
              <a:t>A ← U( </a:t>
            </a:r>
            <a:r>
              <a:rPr lang="en-GB" dirty="0">
                <a:solidFill>
                  <a:schemeClr val="bg1"/>
                </a:solidFill>
                <a:latin typeface="Calisto MT" pitchFamily="18" charset="0"/>
              </a:rPr>
              <a:t>Rq </a:t>
            </a:r>
            <a:r>
              <a:rPr lang="en-IN" dirty="0">
                <a:solidFill>
                  <a:schemeClr val="bg1"/>
                </a:solidFill>
                <a:latin typeface="Calisto MT" pitchFamily="18" charset="0"/>
              </a:rPr>
              <a:t>(k x k) ; </a:t>
            </a:r>
            <a:r>
              <a:rPr lang="el-GR" dirty="0">
                <a:solidFill>
                  <a:schemeClr val="bg1"/>
                </a:solidFill>
              </a:rPr>
              <a:t>ρ) </a:t>
            </a:r>
            <a:endParaRPr lang="en-IN" dirty="0">
              <a:solidFill>
                <a:schemeClr val="bg1"/>
              </a:solidFill>
              <a:latin typeface="Calisto MT" pitchFamily="18" charset="0"/>
            </a:endParaRPr>
          </a:p>
          <a:p>
            <a:r>
              <a:rPr lang="en-IN" dirty="0">
                <a:solidFill>
                  <a:schemeClr val="bg1"/>
                </a:solidFill>
                <a:latin typeface="Calisto MT" pitchFamily="18" charset="0"/>
              </a:rPr>
              <a:t>r ← </a:t>
            </a:r>
            <a:r>
              <a:rPr lang="el-GR" dirty="0">
                <a:solidFill>
                  <a:schemeClr val="bg1"/>
                </a:solidFill>
              </a:rPr>
              <a:t>βη1 (</a:t>
            </a:r>
            <a:r>
              <a:rPr lang="en-GB" dirty="0">
                <a:solidFill>
                  <a:schemeClr val="bg1"/>
                </a:solidFill>
                <a:latin typeface="Calisto MT" pitchFamily="18" charset="0"/>
              </a:rPr>
              <a:t> Rq </a:t>
            </a:r>
            <a:r>
              <a:rPr lang="en-IN" dirty="0">
                <a:solidFill>
                  <a:schemeClr val="bg1"/>
                </a:solidFill>
                <a:latin typeface="Calisto MT" pitchFamily="18" charset="0"/>
              </a:rPr>
              <a:t>(k x 1) ; r) </a:t>
            </a:r>
          </a:p>
          <a:p>
            <a:r>
              <a:rPr lang="en-IN" dirty="0">
                <a:solidFill>
                  <a:schemeClr val="bg1"/>
                </a:solidFill>
                <a:latin typeface="Calisto MT" pitchFamily="18" charset="0"/>
              </a:rPr>
              <a:t>e1 ← </a:t>
            </a:r>
            <a:r>
              <a:rPr lang="el-GR" dirty="0">
                <a:solidFill>
                  <a:schemeClr val="bg1"/>
                </a:solidFill>
              </a:rPr>
              <a:t>βη2 (</a:t>
            </a:r>
            <a:r>
              <a:rPr lang="en-GB" dirty="0">
                <a:solidFill>
                  <a:schemeClr val="bg1"/>
                </a:solidFill>
                <a:latin typeface="Calisto MT" pitchFamily="18" charset="0"/>
              </a:rPr>
              <a:t> Rq </a:t>
            </a:r>
            <a:r>
              <a:rPr lang="en-IN" dirty="0">
                <a:solidFill>
                  <a:schemeClr val="bg1"/>
                </a:solidFill>
                <a:latin typeface="Calisto MT" pitchFamily="18" charset="0"/>
              </a:rPr>
              <a:t>(k x 1) ; r) </a:t>
            </a:r>
          </a:p>
          <a:p>
            <a:r>
              <a:rPr lang="en-IN" dirty="0">
                <a:solidFill>
                  <a:schemeClr val="bg1"/>
                </a:solidFill>
                <a:latin typeface="Calisto MT" pitchFamily="18" charset="0"/>
              </a:rPr>
              <a:t>e2 ← </a:t>
            </a:r>
            <a:r>
              <a:rPr lang="el-GR" dirty="0">
                <a:solidFill>
                  <a:schemeClr val="bg1"/>
                </a:solidFill>
              </a:rPr>
              <a:t>βη2 (</a:t>
            </a:r>
            <a:r>
              <a:rPr lang="en-GB" dirty="0">
                <a:solidFill>
                  <a:schemeClr val="bg1"/>
                </a:solidFill>
                <a:latin typeface="Calisto MT" pitchFamily="18" charset="0"/>
              </a:rPr>
              <a:t> Rq </a:t>
            </a:r>
            <a:r>
              <a:rPr lang="en-IN" dirty="0">
                <a:solidFill>
                  <a:schemeClr val="bg1"/>
                </a:solidFill>
                <a:latin typeface="Calisto MT" pitchFamily="18" charset="0"/>
              </a:rPr>
              <a:t>(k x 1) ; r) </a:t>
            </a:r>
          </a:p>
          <a:p>
            <a:r>
              <a:rPr lang="en-IN" dirty="0">
                <a:solidFill>
                  <a:schemeClr val="bg1"/>
                </a:solidFill>
                <a:latin typeface="Calisto MT" pitchFamily="18" charset="0"/>
              </a:rPr>
              <a:t>u = A ^ T r + e1 </a:t>
            </a:r>
          </a:p>
          <a:p>
            <a:r>
              <a:rPr lang="en-IN" dirty="0">
                <a:solidFill>
                  <a:schemeClr val="bg1"/>
                </a:solidFill>
                <a:latin typeface="Calisto MT" pitchFamily="18" charset="0"/>
              </a:rPr>
              <a:t>v = t ^ T r + e2 + Decompress</a:t>
            </a:r>
            <a:r>
              <a:rPr lang="en-IN" sz="1400" dirty="0">
                <a:solidFill>
                  <a:schemeClr val="bg1"/>
                </a:solidFill>
                <a:latin typeface="Calisto MT" pitchFamily="18" charset="0"/>
              </a:rPr>
              <a:t>q</a:t>
            </a:r>
            <a:r>
              <a:rPr lang="en-IN" dirty="0">
                <a:solidFill>
                  <a:schemeClr val="bg1"/>
                </a:solidFill>
                <a:latin typeface="Calisto MT" pitchFamily="18" charset="0"/>
              </a:rPr>
              <a:t>(m, 1) </a:t>
            </a:r>
          </a:p>
          <a:p>
            <a:r>
              <a:rPr lang="en-IN" dirty="0">
                <a:solidFill>
                  <a:schemeClr val="bg1"/>
                </a:solidFill>
                <a:latin typeface="Calisto MT" pitchFamily="18" charset="0"/>
              </a:rPr>
              <a:t>u = Encode</a:t>
            </a:r>
            <a:r>
              <a:rPr lang="en-IN" sz="1200" dirty="0">
                <a:solidFill>
                  <a:schemeClr val="bg1"/>
                </a:solidFill>
                <a:latin typeface="Calisto MT" pitchFamily="18" charset="0"/>
              </a:rPr>
              <a:t>du</a:t>
            </a:r>
            <a:r>
              <a:rPr lang="en-IN" dirty="0">
                <a:solidFill>
                  <a:schemeClr val="bg1"/>
                </a:solidFill>
                <a:latin typeface="Calisto MT" pitchFamily="18" charset="0"/>
              </a:rPr>
              <a:t> (Compress</a:t>
            </a:r>
            <a:r>
              <a:rPr lang="en-IN" sz="1400" dirty="0">
                <a:solidFill>
                  <a:schemeClr val="bg1"/>
                </a:solidFill>
                <a:latin typeface="Calisto MT" pitchFamily="18" charset="0"/>
              </a:rPr>
              <a:t>q</a:t>
            </a:r>
            <a:r>
              <a:rPr lang="en-IN" dirty="0">
                <a:solidFill>
                  <a:schemeClr val="bg1"/>
                </a:solidFill>
                <a:latin typeface="Calisto MT" pitchFamily="18" charset="0"/>
              </a:rPr>
              <a:t>(u, du) </a:t>
            </a:r>
          </a:p>
          <a:p>
            <a:r>
              <a:rPr lang="en-IN" dirty="0">
                <a:solidFill>
                  <a:schemeClr val="bg1"/>
                </a:solidFill>
                <a:latin typeface="Calisto MT" pitchFamily="18" charset="0"/>
              </a:rPr>
              <a:t>v = Encode</a:t>
            </a:r>
            <a:r>
              <a:rPr lang="en-IN" sz="1200" dirty="0">
                <a:solidFill>
                  <a:schemeClr val="bg1"/>
                </a:solidFill>
                <a:latin typeface="Calisto MT" pitchFamily="18" charset="0"/>
              </a:rPr>
              <a:t>dv</a:t>
            </a:r>
            <a:r>
              <a:rPr lang="en-IN" dirty="0">
                <a:solidFill>
                  <a:schemeClr val="bg1"/>
                </a:solidFill>
                <a:latin typeface="Calisto MT" pitchFamily="18" charset="0"/>
              </a:rPr>
              <a:t> (Compress</a:t>
            </a:r>
            <a:r>
              <a:rPr lang="en-IN" sz="1400" dirty="0">
                <a:solidFill>
                  <a:schemeClr val="bg1"/>
                </a:solidFill>
                <a:latin typeface="Calisto MT" pitchFamily="18" charset="0"/>
              </a:rPr>
              <a:t>q</a:t>
            </a:r>
            <a:r>
              <a:rPr lang="en-IN" dirty="0">
                <a:solidFill>
                  <a:schemeClr val="bg1"/>
                </a:solidFill>
                <a:latin typeface="Calisto MT" pitchFamily="18" charset="0"/>
              </a:rPr>
              <a:t>(v, dv) </a:t>
            </a:r>
          </a:p>
          <a:p>
            <a:r>
              <a:rPr lang="en-IN" dirty="0">
                <a:solidFill>
                  <a:schemeClr val="bg1"/>
                </a:solidFill>
                <a:latin typeface="Calisto MT" pitchFamily="18" charset="0"/>
              </a:rPr>
              <a:t>return c . = (u, v) </a:t>
            </a:r>
          </a:p>
          <a:p>
            <a:r>
              <a:rPr lang="en-IN" dirty="0">
                <a:solidFill>
                  <a:schemeClr val="bg1"/>
                </a:solidFill>
                <a:latin typeface="Calisto MT" pitchFamily="18" charset="0"/>
              </a:rPr>
              <a:t>end function</a:t>
            </a:r>
          </a:p>
          <a:p>
            <a:endParaRPr lang="en-GB" dirty="0">
              <a:solidFill>
                <a:schemeClr val="bg1"/>
              </a:solidFill>
              <a:latin typeface="Calisto MT" pitchFamily="18" charset="0"/>
            </a:endParaRPr>
          </a:p>
          <a:p>
            <a:r>
              <a:rPr lang="en-GB" dirty="0">
                <a:solidFill>
                  <a:srgbClr val="00B0F0"/>
                </a:solidFill>
                <a:latin typeface="Calisto MT" pitchFamily="18" charset="0"/>
              </a:rPr>
              <a:t>Here r = random variable to store matrix</a:t>
            </a:r>
          </a:p>
          <a:p>
            <a:r>
              <a:rPr lang="en-GB" dirty="0">
                <a:solidFill>
                  <a:srgbClr val="00B0F0"/>
                </a:solidFill>
                <a:latin typeface="Calisto MT" pitchFamily="18" charset="0"/>
              </a:rPr>
              <a:t>e1 and e2 = error term</a:t>
            </a:r>
          </a:p>
          <a:p>
            <a:r>
              <a:rPr lang="en-GB" dirty="0">
                <a:solidFill>
                  <a:srgbClr val="00B0F0"/>
                </a:solidFill>
                <a:latin typeface="Calisto MT" pitchFamily="18" charset="0"/>
              </a:rPr>
              <a:t>A ^ T = transpose of matrix A</a:t>
            </a:r>
          </a:p>
          <a:p>
            <a:r>
              <a:rPr lang="en-GB" dirty="0">
                <a:solidFill>
                  <a:srgbClr val="00B0F0"/>
                </a:solidFill>
                <a:latin typeface="Calisto MT" pitchFamily="18" charset="0"/>
              </a:rPr>
              <a:t>t ^ T = transpose of matrix t </a:t>
            </a:r>
          </a:p>
          <a:p>
            <a:r>
              <a:rPr lang="en-GB" dirty="0">
                <a:solidFill>
                  <a:srgbClr val="00B0F0"/>
                </a:solidFill>
                <a:latin typeface="Calisto MT" pitchFamily="18" charset="0"/>
              </a:rPr>
              <a:t>u and v = resultant matrix </a:t>
            </a:r>
          </a:p>
          <a:p>
            <a:r>
              <a:rPr lang="el-GR" dirty="0">
                <a:solidFill>
                  <a:srgbClr val="00B0F0"/>
                </a:solidFill>
              </a:rPr>
              <a:t>βη</a:t>
            </a:r>
            <a:r>
              <a:rPr lang="en-GB" dirty="0">
                <a:solidFill>
                  <a:srgbClr val="00B0F0"/>
                </a:solidFill>
                <a:latin typeface="Calisto MT" pitchFamily="18" charset="0"/>
              </a:rPr>
              <a:t> = binomial distribution</a:t>
            </a:r>
            <a:endParaRPr lang="en-IN" dirty="0">
              <a:solidFill>
                <a:srgbClr val="00B0F0"/>
              </a:solidFill>
              <a:latin typeface="Calisto MT" pitchFamily="18" charset="0"/>
            </a:endParaRPr>
          </a:p>
        </p:txBody>
      </p:sp>
      <p:sp>
        <p:nvSpPr>
          <p:cNvPr id="7" name="Rectangle 6"/>
          <p:cNvSpPr/>
          <p:nvPr/>
        </p:nvSpPr>
        <p:spPr>
          <a:xfrm>
            <a:off x="8352428" y="862172"/>
            <a:ext cx="3839571" cy="4616648"/>
          </a:xfrm>
          <a:prstGeom prst="rect">
            <a:avLst/>
          </a:prstGeom>
        </p:spPr>
        <p:txBody>
          <a:bodyPr wrap="square">
            <a:spAutoFit/>
          </a:bodyPr>
          <a:lstStyle/>
          <a:p>
            <a:r>
              <a:rPr lang="en-GB" sz="2400" dirty="0">
                <a:solidFill>
                  <a:srgbClr val="FFC000"/>
                </a:solidFill>
                <a:latin typeface="Calisto MT" pitchFamily="18" charset="0"/>
              </a:rPr>
              <a:t>Decryption : </a:t>
            </a:r>
            <a:endParaRPr lang="en-IN" sz="2400" dirty="0">
              <a:solidFill>
                <a:srgbClr val="FFC000"/>
              </a:solidFill>
              <a:latin typeface="Calisto MT" pitchFamily="18" charset="0"/>
            </a:endParaRPr>
          </a:p>
          <a:p>
            <a:endParaRPr lang="en-IN" dirty="0">
              <a:solidFill>
                <a:schemeClr val="bg1"/>
              </a:solidFill>
            </a:endParaRPr>
          </a:p>
          <a:p>
            <a:r>
              <a:rPr lang="en-IN" dirty="0">
                <a:solidFill>
                  <a:schemeClr val="bg1"/>
                </a:solidFill>
                <a:latin typeface="Calisto MT" pitchFamily="18" charset="0"/>
              </a:rPr>
              <a:t>function Kyber.PKE.Dec(s, c = (u, v))) </a:t>
            </a:r>
          </a:p>
          <a:p>
            <a:r>
              <a:rPr lang="en-IN" dirty="0">
                <a:solidFill>
                  <a:schemeClr val="bg1"/>
                </a:solidFill>
                <a:latin typeface="Calisto MT" pitchFamily="18" charset="0"/>
              </a:rPr>
              <a:t>u = Decompress</a:t>
            </a:r>
            <a:r>
              <a:rPr lang="en-IN" sz="1400" dirty="0">
                <a:solidFill>
                  <a:schemeClr val="bg1"/>
                </a:solidFill>
                <a:latin typeface="Calisto MT" pitchFamily="18" charset="0"/>
              </a:rPr>
              <a:t>q </a:t>
            </a:r>
            <a:r>
              <a:rPr lang="en-IN" dirty="0">
                <a:solidFill>
                  <a:schemeClr val="bg1"/>
                </a:solidFill>
                <a:latin typeface="Calisto MT" pitchFamily="18" charset="0"/>
              </a:rPr>
              <a:t>( Decode</a:t>
            </a:r>
            <a:r>
              <a:rPr lang="en-IN" sz="1200" dirty="0">
                <a:solidFill>
                  <a:schemeClr val="bg1"/>
                </a:solidFill>
                <a:latin typeface="Calisto MT" pitchFamily="18" charset="0"/>
              </a:rPr>
              <a:t>du</a:t>
            </a:r>
            <a:r>
              <a:rPr lang="en-IN" dirty="0">
                <a:solidFill>
                  <a:schemeClr val="bg1"/>
                </a:solidFill>
                <a:latin typeface="Calisto MT" pitchFamily="18" charset="0"/>
              </a:rPr>
              <a:t> (u), du) </a:t>
            </a:r>
          </a:p>
          <a:p>
            <a:r>
              <a:rPr lang="en-IN" dirty="0">
                <a:solidFill>
                  <a:schemeClr val="bg1"/>
                </a:solidFill>
                <a:latin typeface="Calisto MT" pitchFamily="18" charset="0"/>
              </a:rPr>
              <a:t>v = Decompress</a:t>
            </a:r>
            <a:r>
              <a:rPr lang="en-IN" sz="1400" dirty="0">
                <a:solidFill>
                  <a:schemeClr val="bg1"/>
                </a:solidFill>
                <a:latin typeface="Calisto MT" pitchFamily="18" charset="0"/>
              </a:rPr>
              <a:t>q </a:t>
            </a:r>
            <a:r>
              <a:rPr lang="en-IN" dirty="0">
                <a:solidFill>
                  <a:schemeClr val="bg1"/>
                </a:solidFill>
                <a:latin typeface="Calisto MT" pitchFamily="18" charset="0"/>
              </a:rPr>
              <a:t>( Decode</a:t>
            </a:r>
            <a:r>
              <a:rPr lang="en-IN" sz="1200" dirty="0">
                <a:solidFill>
                  <a:schemeClr val="bg1"/>
                </a:solidFill>
                <a:latin typeface="Calisto MT" pitchFamily="18" charset="0"/>
              </a:rPr>
              <a:t>dv</a:t>
            </a:r>
            <a:r>
              <a:rPr lang="en-IN" dirty="0">
                <a:solidFill>
                  <a:schemeClr val="bg1"/>
                </a:solidFill>
                <a:latin typeface="Calisto MT" pitchFamily="18" charset="0"/>
              </a:rPr>
              <a:t> (v), dv) </a:t>
            </a:r>
          </a:p>
          <a:p>
            <a:r>
              <a:rPr lang="en-IN" dirty="0">
                <a:solidFill>
                  <a:schemeClr val="bg1"/>
                </a:solidFill>
                <a:latin typeface="Calisto MT" pitchFamily="18" charset="0"/>
              </a:rPr>
              <a:t>s = Decode12(s) </a:t>
            </a:r>
          </a:p>
          <a:p>
            <a:r>
              <a:rPr lang="en-IN" dirty="0">
                <a:solidFill>
                  <a:schemeClr val="bg1"/>
                </a:solidFill>
                <a:latin typeface="Calisto MT" pitchFamily="18" charset="0"/>
              </a:rPr>
              <a:t>m’=Encode1(Compress</a:t>
            </a:r>
            <a:r>
              <a:rPr lang="en-IN" sz="1400" dirty="0">
                <a:solidFill>
                  <a:schemeClr val="bg1"/>
                </a:solidFill>
                <a:latin typeface="Calisto MT" pitchFamily="18" charset="0"/>
              </a:rPr>
              <a:t>q</a:t>
            </a:r>
            <a:r>
              <a:rPr lang="en-IN" dirty="0">
                <a:solidFill>
                  <a:schemeClr val="bg1"/>
                </a:solidFill>
                <a:latin typeface="Calisto MT" pitchFamily="18" charset="0"/>
              </a:rPr>
              <a:t>(v − s · u,1)) return m’ </a:t>
            </a:r>
          </a:p>
          <a:p>
            <a:r>
              <a:rPr lang="en-IN" dirty="0">
                <a:solidFill>
                  <a:schemeClr val="bg1"/>
                </a:solidFill>
                <a:latin typeface="Calisto MT" pitchFamily="18" charset="0"/>
              </a:rPr>
              <a:t>end function</a:t>
            </a:r>
          </a:p>
          <a:p>
            <a:endParaRPr lang="en-GB" dirty="0">
              <a:solidFill>
                <a:schemeClr val="bg1"/>
              </a:solidFill>
              <a:latin typeface="Calisto MT" pitchFamily="18" charset="0"/>
            </a:endParaRPr>
          </a:p>
          <a:p>
            <a:r>
              <a:rPr lang="en-GB" dirty="0">
                <a:solidFill>
                  <a:srgbClr val="00B0F0"/>
                </a:solidFill>
                <a:latin typeface="Calisto MT" pitchFamily="18" charset="0"/>
              </a:rPr>
              <a:t>Here m’ = message which you want 	to decrypt</a:t>
            </a:r>
          </a:p>
          <a:p>
            <a:r>
              <a:rPr lang="en-IN" dirty="0">
                <a:solidFill>
                  <a:srgbClr val="00B0F0"/>
                </a:solidFill>
                <a:latin typeface="Calisto MT" pitchFamily="18" charset="0"/>
              </a:rPr>
              <a:t>Decode12 = function that decodes a 	byte string into a 	polynomial representation.</a:t>
            </a:r>
          </a:p>
        </p:txBody>
      </p:sp>
    </p:spTree>
    <p:extLst>
      <p:ext uri="{BB962C8B-B14F-4D97-AF65-F5344CB8AC3E}">
        <p14:creationId xmlns:p14="http://schemas.microsoft.com/office/powerpoint/2010/main" val="10778533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lain Black Background Images – Browse 178,064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6873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
            <a:ext cx="12192000" cy="1631216"/>
          </a:xfrm>
          <a:prstGeom prst="rect">
            <a:avLst/>
          </a:prstGeom>
        </p:spPr>
        <p:txBody>
          <a:bodyPr wrap="square">
            <a:spAutoFit/>
          </a:bodyPr>
          <a:lstStyle/>
          <a:p>
            <a:r>
              <a:rPr lang="en-GB" sz="2800" b="1" dirty="0">
                <a:solidFill>
                  <a:srgbClr val="92D050"/>
                </a:solidFill>
                <a:latin typeface="Calisto MT" pitchFamily="18" charset="0"/>
              </a:rPr>
              <a:t>Kyber.KEM :</a:t>
            </a:r>
          </a:p>
          <a:p>
            <a:endParaRPr lang="en-GB" b="1" dirty="0">
              <a:solidFill>
                <a:srgbClr val="92D050"/>
              </a:solidFill>
              <a:latin typeface="Calisto MT" pitchFamily="18" charset="0"/>
            </a:endParaRPr>
          </a:p>
          <a:p>
            <a:r>
              <a:rPr lang="en-GB" dirty="0">
                <a:solidFill>
                  <a:schemeClr val="bg1"/>
                </a:solidFill>
                <a:latin typeface="Calisto MT" pitchFamily="18" charset="0"/>
              </a:rPr>
              <a:t>Kyber.KEM is basically constructed from Kyber.PKE through a version of the Fujisaki - Okamoto transform . As we mention about it before , it is a technique to convert a chosen plaintext secure public key encryption scheme into a chosen ciphertext secure scheme in order to increase the security level</a:t>
            </a:r>
            <a:r>
              <a:rPr lang="en-GB" b="1" dirty="0">
                <a:solidFill>
                  <a:schemeClr val="bg1"/>
                </a:solidFill>
                <a:latin typeface="Calisto MT" pitchFamily="18" charset="0"/>
              </a:rPr>
              <a:t>  .</a:t>
            </a:r>
          </a:p>
        </p:txBody>
      </p:sp>
      <p:sp>
        <p:nvSpPr>
          <p:cNvPr id="5" name="Rectangle 4"/>
          <p:cNvSpPr/>
          <p:nvPr/>
        </p:nvSpPr>
        <p:spPr>
          <a:xfrm>
            <a:off x="1" y="1917823"/>
            <a:ext cx="3589360" cy="4062651"/>
          </a:xfrm>
          <a:prstGeom prst="rect">
            <a:avLst/>
          </a:prstGeom>
        </p:spPr>
        <p:txBody>
          <a:bodyPr wrap="square">
            <a:spAutoFit/>
          </a:bodyPr>
          <a:lstStyle/>
          <a:p>
            <a:r>
              <a:rPr lang="en-GB" sz="2400" dirty="0">
                <a:solidFill>
                  <a:srgbClr val="FFC000"/>
                </a:solidFill>
                <a:latin typeface="Calisto MT" pitchFamily="18" charset="0"/>
              </a:rPr>
              <a:t>Key Generation : </a:t>
            </a:r>
            <a:endParaRPr lang="en-IN" sz="2400" dirty="0">
              <a:solidFill>
                <a:srgbClr val="FFC000"/>
              </a:solidFill>
              <a:latin typeface="Calisto MT" pitchFamily="18" charset="0"/>
            </a:endParaRPr>
          </a:p>
          <a:p>
            <a:endParaRPr lang="en-IN" dirty="0">
              <a:solidFill>
                <a:schemeClr val="bg1"/>
              </a:solidFill>
              <a:latin typeface="Calisto MT" pitchFamily="18" charset="0"/>
            </a:endParaRPr>
          </a:p>
          <a:p>
            <a:r>
              <a:rPr lang="en-IN" dirty="0">
                <a:solidFill>
                  <a:schemeClr val="bg1"/>
                </a:solidFill>
                <a:latin typeface="Calisto MT" pitchFamily="18" charset="0"/>
              </a:rPr>
              <a:t>function Kyber.KEM.KeyGen() </a:t>
            </a:r>
          </a:p>
          <a:p>
            <a:r>
              <a:rPr lang="en-IN" dirty="0">
                <a:solidFill>
                  <a:schemeClr val="bg1"/>
                </a:solidFill>
                <a:latin typeface="Calisto MT" pitchFamily="18" charset="0"/>
              </a:rPr>
              <a:t>z ← U({0, 1} ^ 256) </a:t>
            </a:r>
          </a:p>
          <a:p>
            <a:r>
              <a:rPr lang="en-IN" dirty="0">
                <a:solidFill>
                  <a:schemeClr val="bg1"/>
                </a:solidFill>
                <a:latin typeface="Calisto MT" pitchFamily="18" charset="0"/>
              </a:rPr>
              <a:t>(pk,s)= Kyber.PKE.KeyGen() </a:t>
            </a:r>
          </a:p>
          <a:p>
            <a:r>
              <a:rPr lang="en-IN" dirty="0">
                <a:solidFill>
                  <a:schemeClr val="bg1"/>
                </a:solidFill>
                <a:latin typeface="Calisto MT" pitchFamily="18" charset="0"/>
              </a:rPr>
              <a:t>sk . = (s, pk, H(pk), z)</a:t>
            </a:r>
          </a:p>
          <a:p>
            <a:r>
              <a:rPr lang="en-IN" dirty="0">
                <a:solidFill>
                  <a:schemeClr val="bg1"/>
                </a:solidFill>
                <a:latin typeface="Calisto MT" pitchFamily="18" charset="0"/>
              </a:rPr>
              <a:t>return (pk, sk) </a:t>
            </a:r>
          </a:p>
          <a:p>
            <a:r>
              <a:rPr lang="en-IN" dirty="0">
                <a:solidFill>
                  <a:schemeClr val="bg1"/>
                </a:solidFill>
                <a:latin typeface="Calisto MT" pitchFamily="18" charset="0"/>
              </a:rPr>
              <a:t>end function</a:t>
            </a:r>
          </a:p>
          <a:p>
            <a:endParaRPr lang="en-GB" dirty="0">
              <a:solidFill>
                <a:schemeClr val="bg1"/>
              </a:solidFill>
              <a:latin typeface="Calisto MT" pitchFamily="18" charset="0"/>
            </a:endParaRPr>
          </a:p>
          <a:p>
            <a:r>
              <a:rPr lang="en-GB" dirty="0">
                <a:solidFill>
                  <a:srgbClr val="00B0F0"/>
                </a:solidFill>
                <a:latin typeface="Calisto MT" pitchFamily="18" charset="0"/>
              </a:rPr>
              <a:t>Here, z = random variable , 	can be 	used as seed also</a:t>
            </a:r>
          </a:p>
          <a:p>
            <a:r>
              <a:rPr lang="en-GB" dirty="0">
                <a:solidFill>
                  <a:srgbClr val="00B0F0"/>
                </a:solidFill>
                <a:latin typeface="Calisto MT" pitchFamily="18" charset="0"/>
              </a:rPr>
              <a:t>pk = public key</a:t>
            </a:r>
          </a:p>
          <a:p>
            <a:r>
              <a:rPr lang="en-GB" dirty="0">
                <a:solidFill>
                  <a:srgbClr val="00B0F0"/>
                </a:solidFill>
                <a:latin typeface="Calisto MT" pitchFamily="18" charset="0"/>
              </a:rPr>
              <a:t>sk = secret key </a:t>
            </a:r>
          </a:p>
          <a:p>
            <a:r>
              <a:rPr lang="en-GB" dirty="0">
                <a:solidFill>
                  <a:srgbClr val="00B0F0"/>
                </a:solidFill>
                <a:latin typeface="Calisto MT" pitchFamily="18" charset="0"/>
              </a:rPr>
              <a:t>H = hash function of SHA3 – 256</a:t>
            </a:r>
          </a:p>
        </p:txBody>
      </p:sp>
      <p:sp>
        <p:nvSpPr>
          <p:cNvPr id="2" name="Rectangle 1"/>
          <p:cNvSpPr/>
          <p:nvPr/>
        </p:nvSpPr>
        <p:spPr>
          <a:xfrm>
            <a:off x="3698544" y="1917823"/>
            <a:ext cx="4162568" cy="4893647"/>
          </a:xfrm>
          <a:prstGeom prst="rect">
            <a:avLst/>
          </a:prstGeom>
        </p:spPr>
        <p:txBody>
          <a:bodyPr wrap="square">
            <a:spAutoFit/>
          </a:bodyPr>
          <a:lstStyle/>
          <a:p>
            <a:r>
              <a:rPr lang="en-GB" sz="2400" dirty="0">
                <a:solidFill>
                  <a:srgbClr val="FFC000"/>
                </a:solidFill>
                <a:latin typeface="Calisto MT" pitchFamily="18" charset="0"/>
              </a:rPr>
              <a:t>Encapsulation : </a:t>
            </a:r>
            <a:endParaRPr lang="en-IN" sz="2400" dirty="0">
              <a:solidFill>
                <a:srgbClr val="FFC000"/>
              </a:solidFill>
              <a:latin typeface="Calisto MT" pitchFamily="18" charset="0"/>
            </a:endParaRPr>
          </a:p>
          <a:p>
            <a:endParaRPr lang="en-IN" dirty="0">
              <a:solidFill>
                <a:schemeClr val="bg1"/>
              </a:solidFill>
            </a:endParaRPr>
          </a:p>
          <a:p>
            <a:r>
              <a:rPr lang="en-IN" dirty="0">
                <a:solidFill>
                  <a:schemeClr val="bg1"/>
                </a:solidFill>
                <a:latin typeface="Calisto MT" pitchFamily="18" charset="0"/>
              </a:rPr>
              <a:t>function Kyber.KEM.Encap(pk) </a:t>
            </a:r>
          </a:p>
          <a:p>
            <a:r>
              <a:rPr lang="en-IN" dirty="0">
                <a:solidFill>
                  <a:schemeClr val="bg1"/>
                </a:solidFill>
                <a:latin typeface="Calisto MT" pitchFamily="18" charset="0"/>
              </a:rPr>
              <a:t>m ← U({0, 1} ^ 256) </a:t>
            </a:r>
          </a:p>
          <a:p>
            <a:r>
              <a:rPr lang="en-IN" dirty="0">
                <a:solidFill>
                  <a:schemeClr val="bg1"/>
                </a:solidFill>
                <a:latin typeface="Calisto MT" pitchFamily="18" charset="0"/>
              </a:rPr>
              <a:t>(K ^ , r ) = G(m, H(pk)) </a:t>
            </a:r>
          </a:p>
          <a:p>
            <a:r>
              <a:rPr lang="en-IN" dirty="0">
                <a:solidFill>
                  <a:schemeClr val="bg1"/>
                </a:solidFill>
                <a:latin typeface="Calisto MT" pitchFamily="18" charset="0"/>
              </a:rPr>
              <a:t>c= Kyber.PKE.Enc(pk, m ; r) </a:t>
            </a:r>
          </a:p>
          <a:p>
            <a:r>
              <a:rPr lang="en-IN" dirty="0">
                <a:solidFill>
                  <a:schemeClr val="bg1"/>
                </a:solidFill>
                <a:latin typeface="Calisto MT" pitchFamily="18" charset="0"/>
              </a:rPr>
              <a:t>K = KDF(K ^ , H(c)) </a:t>
            </a:r>
          </a:p>
          <a:p>
            <a:r>
              <a:rPr lang="en-IN" dirty="0">
                <a:solidFill>
                  <a:schemeClr val="bg1"/>
                </a:solidFill>
                <a:latin typeface="Calisto MT" pitchFamily="18" charset="0"/>
              </a:rPr>
              <a:t>return (c, K) </a:t>
            </a:r>
          </a:p>
          <a:p>
            <a:r>
              <a:rPr lang="en-IN" dirty="0">
                <a:solidFill>
                  <a:schemeClr val="bg1"/>
                </a:solidFill>
                <a:latin typeface="Calisto MT" pitchFamily="18" charset="0"/>
              </a:rPr>
              <a:t>end function</a:t>
            </a:r>
          </a:p>
          <a:p>
            <a:endParaRPr lang="en-GB" dirty="0">
              <a:solidFill>
                <a:schemeClr val="bg1"/>
              </a:solidFill>
              <a:latin typeface="Calisto MT" pitchFamily="18" charset="0"/>
            </a:endParaRPr>
          </a:p>
          <a:p>
            <a:r>
              <a:rPr lang="en-GB" dirty="0">
                <a:solidFill>
                  <a:srgbClr val="00B0F0"/>
                </a:solidFill>
                <a:latin typeface="Calisto MT" pitchFamily="18" charset="0"/>
              </a:rPr>
              <a:t>Here , m = message which we want to 	encrypt </a:t>
            </a:r>
          </a:p>
          <a:p>
            <a:r>
              <a:rPr lang="en-GB" dirty="0">
                <a:solidFill>
                  <a:srgbClr val="00B0F0"/>
                </a:solidFill>
                <a:latin typeface="Calisto MT" pitchFamily="18" charset="0"/>
              </a:rPr>
              <a:t>KDF () = key derivation function</a:t>
            </a:r>
          </a:p>
          <a:p>
            <a:r>
              <a:rPr lang="en-GB" dirty="0">
                <a:solidFill>
                  <a:srgbClr val="00B0F0"/>
                </a:solidFill>
                <a:latin typeface="Calisto MT" pitchFamily="18" charset="0"/>
              </a:rPr>
              <a:t>c = ciphertext </a:t>
            </a:r>
          </a:p>
          <a:p>
            <a:r>
              <a:rPr lang="en-GB" dirty="0">
                <a:solidFill>
                  <a:srgbClr val="00B0F0"/>
                </a:solidFill>
                <a:latin typeface="Calisto MT" pitchFamily="18" charset="0"/>
              </a:rPr>
              <a:t>G = hash function of SHA3 – 512 </a:t>
            </a:r>
          </a:p>
          <a:p>
            <a:r>
              <a:rPr lang="en-GB" dirty="0">
                <a:solidFill>
                  <a:srgbClr val="00B0F0"/>
                </a:solidFill>
                <a:latin typeface="Calisto MT" pitchFamily="18" charset="0"/>
              </a:rPr>
              <a:t>K ^ = derived key</a:t>
            </a:r>
          </a:p>
          <a:p>
            <a:r>
              <a:rPr lang="en-GB" dirty="0">
                <a:solidFill>
                  <a:srgbClr val="00B0F0"/>
                </a:solidFill>
                <a:latin typeface="Calisto MT" pitchFamily="18" charset="0"/>
              </a:rPr>
              <a:t>K = shared secret key</a:t>
            </a:r>
            <a:endParaRPr lang="en-IN" dirty="0">
              <a:solidFill>
                <a:srgbClr val="00B0F0"/>
              </a:solidFill>
              <a:latin typeface="Calisto MT" pitchFamily="18" charset="0"/>
            </a:endParaRPr>
          </a:p>
        </p:txBody>
      </p:sp>
      <p:sp>
        <p:nvSpPr>
          <p:cNvPr id="3" name="Rectangle 2"/>
          <p:cNvSpPr/>
          <p:nvPr/>
        </p:nvSpPr>
        <p:spPr>
          <a:xfrm>
            <a:off x="7861112" y="1920898"/>
            <a:ext cx="4330888" cy="4616648"/>
          </a:xfrm>
          <a:prstGeom prst="rect">
            <a:avLst/>
          </a:prstGeom>
        </p:spPr>
        <p:txBody>
          <a:bodyPr wrap="square">
            <a:spAutoFit/>
          </a:bodyPr>
          <a:lstStyle/>
          <a:p>
            <a:r>
              <a:rPr lang="en-GB" sz="2400" dirty="0">
                <a:solidFill>
                  <a:srgbClr val="FFC000"/>
                </a:solidFill>
                <a:latin typeface="Calisto MT" pitchFamily="18" charset="0"/>
              </a:rPr>
              <a:t>Decapsulation :</a:t>
            </a:r>
            <a:endParaRPr lang="en-IN" sz="2400" dirty="0">
              <a:solidFill>
                <a:srgbClr val="FFC000"/>
              </a:solidFill>
              <a:latin typeface="Calisto MT" pitchFamily="18" charset="0"/>
            </a:endParaRPr>
          </a:p>
          <a:p>
            <a:endParaRPr lang="en-IN" dirty="0">
              <a:solidFill>
                <a:schemeClr val="bg1"/>
              </a:solidFill>
              <a:latin typeface="Calisto MT" pitchFamily="18" charset="0"/>
            </a:endParaRPr>
          </a:p>
          <a:p>
            <a:r>
              <a:rPr lang="en-IN" dirty="0">
                <a:solidFill>
                  <a:schemeClr val="bg1"/>
                </a:solidFill>
                <a:latin typeface="Calisto MT" pitchFamily="18" charset="0"/>
              </a:rPr>
              <a:t>function Kyber.KEM.Decaps (sk , c) </a:t>
            </a:r>
          </a:p>
          <a:p>
            <a:r>
              <a:rPr lang="en-IN" dirty="0">
                <a:solidFill>
                  <a:schemeClr val="bg1"/>
                </a:solidFill>
                <a:latin typeface="Calisto MT" pitchFamily="18" charset="0"/>
              </a:rPr>
              <a:t>m’ = Kyber.PKE.Dec (s, c) </a:t>
            </a:r>
          </a:p>
          <a:p>
            <a:r>
              <a:rPr lang="en-IN" dirty="0">
                <a:solidFill>
                  <a:schemeClr val="bg1"/>
                </a:solidFill>
                <a:latin typeface="Calisto MT" pitchFamily="18" charset="0"/>
              </a:rPr>
              <a:t>(Kˆ ‘ , r ‘) = G(m’ , H(pk)) </a:t>
            </a:r>
          </a:p>
          <a:p>
            <a:r>
              <a:rPr lang="en-IN" dirty="0">
                <a:solidFill>
                  <a:schemeClr val="bg1"/>
                </a:solidFill>
                <a:latin typeface="Calisto MT" pitchFamily="18" charset="0"/>
              </a:rPr>
              <a:t>c’ = Kyber.PKE.Enc(pk, m’; r ‘) </a:t>
            </a:r>
          </a:p>
          <a:p>
            <a:r>
              <a:rPr lang="en-IN" dirty="0">
                <a:solidFill>
                  <a:schemeClr val="bg1"/>
                </a:solidFill>
                <a:latin typeface="Calisto MT" pitchFamily="18" charset="0"/>
              </a:rPr>
              <a:t>if c = c ‘ </a:t>
            </a:r>
          </a:p>
          <a:p>
            <a:r>
              <a:rPr lang="en-IN" dirty="0">
                <a:solidFill>
                  <a:schemeClr val="bg1"/>
                </a:solidFill>
                <a:latin typeface="Calisto MT" pitchFamily="18" charset="0"/>
              </a:rPr>
              <a:t>	then return K = KDF(K ^ ,H(c)) </a:t>
            </a:r>
          </a:p>
          <a:p>
            <a:r>
              <a:rPr lang="en-IN" dirty="0">
                <a:solidFill>
                  <a:schemeClr val="bg1"/>
                </a:solidFill>
                <a:latin typeface="Calisto MT" pitchFamily="18" charset="0"/>
              </a:rPr>
              <a:t>else </a:t>
            </a:r>
          </a:p>
          <a:p>
            <a:r>
              <a:rPr lang="en-IN" dirty="0">
                <a:solidFill>
                  <a:schemeClr val="bg1"/>
                </a:solidFill>
                <a:latin typeface="Calisto MT" pitchFamily="18" charset="0"/>
              </a:rPr>
              <a:t>	return K = KDF(z, H(c)) </a:t>
            </a:r>
          </a:p>
          <a:p>
            <a:r>
              <a:rPr lang="en-IN" dirty="0">
                <a:solidFill>
                  <a:schemeClr val="bg1"/>
                </a:solidFill>
                <a:latin typeface="Calisto MT" pitchFamily="18" charset="0"/>
              </a:rPr>
              <a:t>end if </a:t>
            </a:r>
          </a:p>
          <a:p>
            <a:r>
              <a:rPr lang="en-IN" dirty="0">
                <a:solidFill>
                  <a:schemeClr val="bg1"/>
                </a:solidFill>
                <a:latin typeface="Calisto MT" pitchFamily="18" charset="0"/>
              </a:rPr>
              <a:t>end function </a:t>
            </a:r>
          </a:p>
          <a:p>
            <a:endParaRPr lang="en-GB" dirty="0">
              <a:solidFill>
                <a:schemeClr val="bg1"/>
              </a:solidFill>
              <a:latin typeface="Calisto MT" pitchFamily="18" charset="0"/>
            </a:endParaRPr>
          </a:p>
          <a:p>
            <a:r>
              <a:rPr lang="en-GB" dirty="0">
                <a:solidFill>
                  <a:srgbClr val="00B0F0"/>
                </a:solidFill>
                <a:latin typeface="Calisto MT" pitchFamily="18" charset="0"/>
              </a:rPr>
              <a:t>Here , m’ = message which we want to 	decrypt</a:t>
            </a:r>
          </a:p>
          <a:p>
            <a:r>
              <a:rPr lang="en-GB" dirty="0">
                <a:solidFill>
                  <a:srgbClr val="00B0F0"/>
                </a:solidFill>
                <a:latin typeface="Calisto MT" pitchFamily="18" charset="0"/>
              </a:rPr>
              <a:t>c’ = new ciphertext </a:t>
            </a:r>
            <a:endParaRPr lang="en-IN" dirty="0">
              <a:solidFill>
                <a:srgbClr val="00B0F0"/>
              </a:solidFill>
              <a:latin typeface="Calisto MT" pitchFamily="18" charset="0"/>
            </a:endParaRPr>
          </a:p>
        </p:txBody>
      </p:sp>
    </p:spTree>
    <p:extLst>
      <p:ext uri="{BB962C8B-B14F-4D97-AF65-F5344CB8AC3E}">
        <p14:creationId xmlns:p14="http://schemas.microsoft.com/office/powerpoint/2010/main" val="3838361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4E5E6B-C142-1F20-A7C3-90DA76FDA660}"/>
              </a:ext>
            </a:extLst>
          </p:cNvPr>
          <p:cNvSpPr txBox="1"/>
          <p:nvPr/>
        </p:nvSpPr>
        <p:spPr>
          <a:xfrm>
            <a:off x="0" y="146262"/>
            <a:ext cx="1219199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ea typeface="Calibri"/>
                <a:cs typeface="Calibri"/>
              </a:rPr>
              <a:t>        </a:t>
            </a:r>
            <a:r>
              <a:rPr lang="en-US" sz="2400" b="1" dirty="0">
                <a:solidFill>
                  <a:srgbClr val="0070C0"/>
                </a:solidFill>
                <a:latin typeface="Calisto MT" pitchFamily="18" charset="0"/>
                <a:ea typeface="Calibri"/>
                <a:cs typeface="Calibri"/>
              </a:rPr>
              <a:t>POWER ANALYSIS OF MASKED SOFTWARE IMPLEMENTATION ( 3 )</a:t>
            </a:r>
          </a:p>
        </p:txBody>
      </p:sp>
      <p:sp>
        <p:nvSpPr>
          <p:cNvPr id="5" name="TextBox 4">
            <a:extLst>
              <a:ext uri="{FF2B5EF4-FFF2-40B4-BE49-F238E27FC236}">
                <a16:creationId xmlns:a16="http://schemas.microsoft.com/office/drawing/2014/main" id="{3F6F1B8A-745A-3A29-AFC0-76B8A9206E20}"/>
              </a:ext>
            </a:extLst>
          </p:cNvPr>
          <p:cNvSpPr txBox="1"/>
          <p:nvPr/>
        </p:nvSpPr>
        <p:spPr>
          <a:xfrm>
            <a:off x="1454195" y="848727"/>
            <a:ext cx="9010648"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latin typeface="Calisto MT" pitchFamily="18" charset="0"/>
                <a:ea typeface="Calibri"/>
                <a:cs typeface="Calibri"/>
              </a:rPr>
              <a:t>To know about this chapter we need to know about “ </a:t>
            </a:r>
            <a:r>
              <a:rPr lang="en-US" sz="2000" b="1" dirty="0">
                <a:latin typeface="Calisto MT" pitchFamily="18" charset="0"/>
                <a:ea typeface="Calibri"/>
                <a:cs typeface="Calibri"/>
              </a:rPr>
              <a:t>Deep Learning </a:t>
            </a:r>
            <a:r>
              <a:rPr lang="en-US" sz="2000" dirty="0">
                <a:latin typeface="Calisto MT" pitchFamily="18" charset="0"/>
                <a:ea typeface="Calibri"/>
                <a:cs typeface="Calibri"/>
              </a:rPr>
              <a:t>“ . </a:t>
            </a:r>
            <a:endParaRPr lang="en-US" sz="2000" dirty="0">
              <a:latin typeface="Calisto MT" pitchFamily="18" charset="0"/>
            </a:endParaRPr>
          </a:p>
        </p:txBody>
      </p:sp>
      <p:sp>
        <p:nvSpPr>
          <p:cNvPr id="6" name="Cloud 5">
            <a:extLst>
              <a:ext uri="{FF2B5EF4-FFF2-40B4-BE49-F238E27FC236}">
                <a16:creationId xmlns:a16="http://schemas.microsoft.com/office/drawing/2014/main" id="{CBEECB53-1EB1-3C62-F029-C3019DC1923D}"/>
              </a:ext>
            </a:extLst>
          </p:cNvPr>
          <p:cNvSpPr/>
          <p:nvPr/>
        </p:nvSpPr>
        <p:spPr>
          <a:xfrm>
            <a:off x="170040" y="1342217"/>
            <a:ext cx="6040178" cy="420636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8F8AC9A2-27FB-AC92-B607-9C0EB8CBC05F}"/>
              </a:ext>
            </a:extLst>
          </p:cNvPr>
          <p:cNvSpPr txBox="1"/>
          <p:nvPr/>
        </p:nvSpPr>
        <p:spPr>
          <a:xfrm>
            <a:off x="1278746" y="2122063"/>
            <a:ext cx="3935185"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sto MT" pitchFamily="18" charset="0"/>
                <a:ea typeface="Calibri"/>
                <a:cs typeface="Calibri"/>
              </a:rPr>
              <a:t>Deep Learning</a:t>
            </a:r>
          </a:p>
          <a:p>
            <a:endParaRPr lang="en-US" dirty="0">
              <a:latin typeface="Calisto MT" pitchFamily="18" charset="0"/>
              <a:ea typeface="Calibri"/>
              <a:cs typeface="Calibri"/>
            </a:endParaRPr>
          </a:p>
          <a:p>
            <a:pPr marL="285750" indent="-285750">
              <a:buFont typeface="Arial"/>
              <a:buChar char="•"/>
            </a:pPr>
            <a:r>
              <a:rPr lang="en-US" dirty="0">
                <a:latin typeface="Calisto MT" pitchFamily="18" charset="0"/>
                <a:ea typeface="Calibri"/>
                <a:cs typeface="Calibri"/>
              </a:rPr>
              <a:t>Subfield of Machine Learning</a:t>
            </a:r>
          </a:p>
          <a:p>
            <a:pPr marL="285750" indent="-285750">
              <a:buFont typeface="Arial"/>
              <a:buChar char="•"/>
            </a:pPr>
            <a:r>
              <a:rPr lang="en-US" dirty="0">
                <a:latin typeface="Calisto MT" pitchFamily="18" charset="0"/>
                <a:ea typeface="+mn-lt"/>
                <a:cs typeface="+mn-lt"/>
              </a:rPr>
              <a:t>inspired by the structure and function of the brain, specifically the NNs that make up the brain</a:t>
            </a:r>
            <a:endParaRPr lang="en-US" dirty="0">
              <a:latin typeface="Calisto MT" pitchFamily="18" charset="0"/>
              <a:ea typeface="Calibri"/>
              <a:cs typeface="Calibri"/>
            </a:endParaRPr>
          </a:p>
          <a:p>
            <a:pPr marL="285750" indent="-285750">
              <a:buFont typeface="Arial"/>
              <a:buChar char="•"/>
            </a:pPr>
            <a:r>
              <a:rPr lang="en-US" dirty="0">
                <a:latin typeface="Calisto MT" pitchFamily="18" charset="0"/>
                <a:ea typeface="Calibri"/>
                <a:cs typeface="Calibri"/>
              </a:rPr>
              <a:t>Involves training artificial NNs on large dataset for the network to make own decision.</a:t>
            </a:r>
          </a:p>
          <a:p>
            <a:pPr marL="285750" indent="-285750">
              <a:buFont typeface="Arial"/>
              <a:buChar char="•"/>
            </a:pPr>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p:txBody>
      </p:sp>
      <p:sp>
        <p:nvSpPr>
          <p:cNvPr id="8" name="TextBox 7">
            <a:extLst>
              <a:ext uri="{FF2B5EF4-FFF2-40B4-BE49-F238E27FC236}">
                <a16:creationId xmlns:a16="http://schemas.microsoft.com/office/drawing/2014/main" id="{C78C9EA5-0029-939D-64B7-3CCAACD7AA28}"/>
              </a:ext>
            </a:extLst>
          </p:cNvPr>
          <p:cNvSpPr txBox="1"/>
          <p:nvPr/>
        </p:nvSpPr>
        <p:spPr>
          <a:xfrm>
            <a:off x="5834741" y="4507985"/>
            <a:ext cx="592726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sto MT" pitchFamily="18" charset="0"/>
                <a:ea typeface="+mn-lt"/>
                <a:cs typeface="+mn-lt"/>
              </a:rPr>
              <a:t>It consists multiple layers of artificial NNs, which are trained using backpropagation method, the algorithm is fed a large dataset and makes predictions based on that data, compares its predictions to the correct output, until the error is minimized.</a:t>
            </a:r>
            <a:endParaRPr lang="en-US" dirty="0">
              <a:latin typeface="Calisto MT" pitchFamily="18" charset="0"/>
            </a:endParaRPr>
          </a:p>
        </p:txBody>
      </p:sp>
    </p:spTree>
    <p:extLst>
      <p:ext uri="{BB962C8B-B14F-4D97-AF65-F5344CB8AC3E}">
        <p14:creationId xmlns:p14="http://schemas.microsoft.com/office/powerpoint/2010/main" val="3114883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7BFE20-32E7-16F8-221B-47BE488D56FC}"/>
              </a:ext>
            </a:extLst>
          </p:cNvPr>
          <p:cNvSpPr txBox="1"/>
          <p:nvPr/>
        </p:nvSpPr>
        <p:spPr>
          <a:xfrm>
            <a:off x="548821" y="939799"/>
            <a:ext cx="10954655"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ea typeface="Calibri"/>
                <a:cs typeface="Calibri"/>
              </a:rPr>
              <a:t>In this chapter</a:t>
            </a:r>
          </a:p>
          <a:p>
            <a:endParaRPr lang="en-US" sz="2800" b="1" u="sng" dirty="0">
              <a:latin typeface="Calisto MT" pitchFamily="18" charset="0"/>
              <a:ea typeface="Calibri"/>
              <a:cs typeface="Calibri"/>
            </a:endParaRPr>
          </a:p>
          <a:p>
            <a:pPr marL="285750" indent="-285750">
              <a:buFont typeface="Arial"/>
              <a:buChar char="•"/>
            </a:pPr>
            <a:r>
              <a:rPr lang="en-US" sz="2400" dirty="0">
                <a:latin typeface="Calisto MT" pitchFamily="18" charset="0"/>
                <a:ea typeface="Calibri"/>
                <a:cs typeface="Calibri"/>
              </a:rPr>
              <a:t>Profiled side channel attacks on first and higher order masked software implementation and crystal-kyber algorithm using deep learning based power analysis.</a:t>
            </a:r>
          </a:p>
          <a:p>
            <a:pPr marL="285750" indent="-285750">
              <a:buFont typeface="Arial"/>
              <a:buChar char="•"/>
            </a:pPr>
            <a:r>
              <a:rPr lang="en-US" sz="2400" dirty="0">
                <a:latin typeface="Calisto MT" pitchFamily="18" charset="0"/>
                <a:ea typeface="Calibri"/>
                <a:cs typeface="Calibri"/>
              </a:rPr>
              <a:t>Single step message recovery </a:t>
            </a:r>
            <a:r>
              <a:rPr lang="en-US" sz="2400" dirty="0">
                <a:latin typeface="Calisto MT" pitchFamily="18" charset="0"/>
                <a:ea typeface="+mn-lt"/>
                <a:cs typeface="+mn-lt"/>
              </a:rPr>
              <a:t>capable of recovering messages from a first-order masked implementation directly, without explicitly extracting the random masks.</a:t>
            </a:r>
          </a:p>
          <a:p>
            <a:pPr marL="285750" indent="-285750">
              <a:buFont typeface="Arial"/>
              <a:buChar char="•"/>
            </a:pPr>
            <a:r>
              <a:rPr lang="en-US" sz="2400" dirty="0">
                <a:latin typeface="Calisto MT" pitchFamily="18" charset="0"/>
                <a:ea typeface="Calibri"/>
                <a:cs typeface="Calibri"/>
              </a:rPr>
              <a:t>Then comes recursive learning, it extends single step method to higher order masked implementations.</a:t>
            </a:r>
          </a:p>
          <a:p>
            <a:pPr marL="285750" indent="-285750">
              <a:buFont typeface="Arial"/>
              <a:buChar char="•"/>
            </a:pPr>
            <a:r>
              <a:rPr lang="en-US" sz="2400" dirty="0">
                <a:latin typeface="Calisto MT" pitchFamily="18" charset="0"/>
                <a:ea typeface="Calibri"/>
                <a:cs typeface="Calibri"/>
              </a:rPr>
              <a:t>New error correcting code(ECC) based secret key recovery method using chosen ciphertexts. It is used to extract secret key even if there are some errors in messages, recovered from chosen ciphertexts.</a:t>
            </a:r>
          </a:p>
        </p:txBody>
      </p:sp>
    </p:spTree>
    <p:extLst>
      <p:ext uri="{BB962C8B-B14F-4D97-AF65-F5344CB8AC3E}">
        <p14:creationId xmlns:p14="http://schemas.microsoft.com/office/powerpoint/2010/main" val="714010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CFA6B3-56CD-E8C5-DEBA-3A033D7522AD}"/>
              </a:ext>
            </a:extLst>
          </p:cNvPr>
          <p:cNvSpPr txBox="1"/>
          <p:nvPr/>
        </p:nvSpPr>
        <p:spPr>
          <a:xfrm>
            <a:off x="0" y="92160"/>
            <a:ext cx="12192000" cy="66479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cs typeface="Calibri"/>
              </a:rPr>
              <a:t>PREVIOUS WORK</a:t>
            </a:r>
          </a:p>
          <a:p>
            <a:endParaRPr lang="en-US" sz="2400" b="1" u="sng" dirty="0">
              <a:latin typeface="Calisto MT" pitchFamily="18" charset="0"/>
              <a:cs typeface="Calibri"/>
            </a:endParaRPr>
          </a:p>
          <a:p>
            <a:pPr marL="285750" indent="-285750">
              <a:buFont typeface="Arial"/>
              <a:buChar char="•"/>
            </a:pPr>
            <a:r>
              <a:rPr lang="en-US" dirty="0">
                <a:latin typeface="Calisto MT" pitchFamily="18" charset="0"/>
                <a:ea typeface="+mn-lt"/>
                <a:cs typeface="+mn-lt"/>
              </a:rPr>
              <a:t>Saber and CRYSTALS-Kyber algorithms are closely related and so many authors describe attacks which are portable from one to the other.</a:t>
            </a:r>
            <a:endParaRPr lang="en-US" dirty="0">
              <a:latin typeface="Calisto MT" pitchFamily="18" charset="0"/>
              <a:cs typeface="Calibri"/>
            </a:endParaRPr>
          </a:p>
          <a:p>
            <a:pPr marL="285750" indent="-285750">
              <a:buFont typeface="Arial"/>
              <a:buChar char="•"/>
            </a:pPr>
            <a:r>
              <a:rPr lang="en-US" dirty="0">
                <a:latin typeface="Calisto MT" pitchFamily="18" charset="0"/>
                <a:cs typeface="Calibri"/>
              </a:rPr>
              <a:t>It shows</a:t>
            </a:r>
            <a:r>
              <a:rPr lang="en-US" dirty="0">
                <a:latin typeface="Calisto MT" pitchFamily="18" charset="0"/>
                <a:ea typeface="+mn-lt"/>
                <a:cs typeface="+mn-lt"/>
              </a:rPr>
              <a:t> implementation-level vulnerability in the message decoding operation of LWE/LWR algorithms,such as NewHope, Saber, Kyber, LAC .</a:t>
            </a:r>
            <a:endParaRPr lang="en-US" dirty="0">
              <a:latin typeface="Calisto MT" pitchFamily="18" charset="0"/>
              <a:cs typeface="Calibri"/>
            </a:endParaRPr>
          </a:p>
          <a:p>
            <a:pPr marL="285750" indent="-285750">
              <a:buFont typeface="Arial"/>
              <a:buChar char="•"/>
            </a:pPr>
            <a:r>
              <a:rPr lang="en-US" dirty="0">
                <a:latin typeface="Calisto MT" pitchFamily="18" charset="0"/>
                <a:ea typeface="+mn-lt"/>
                <a:cs typeface="+mn-lt"/>
              </a:rPr>
              <a:t>The authors demonstrated a message recovery attack using templates constructed from power traces collected during the execution of the vulnerable code.</a:t>
            </a:r>
            <a:endParaRPr lang="en-US" dirty="0">
              <a:latin typeface="Calisto MT" pitchFamily="18" charset="0"/>
              <a:cs typeface="Calibri"/>
            </a:endParaRPr>
          </a:p>
          <a:p>
            <a:pPr marL="285750" indent="-285750">
              <a:buFont typeface="Arial"/>
              <a:buChar char="•"/>
            </a:pPr>
            <a:r>
              <a:rPr lang="en-US" dirty="0">
                <a:latin typeface="Calisto MT" pitchFamily="18" charset="0"/>
                <a:ea typeface="+mn-lt"/>
                <a:cs typeface="+mn-lt"/>
              </a:rPr>
              <a:t>the authors pointed out that the identified vulnerabilities in the FO transform could be applicable to other candidates such as Kyber, Frodo, Saber which continued</a:t>
            </a:r>
            <a:endParaRPr lang="en-US" dirty="0">
              <a:latin typeface="Calisto MT" pitchFamily="18" charset="0"/>
              <a:cs typeface="Calibri"/>
            </a:endParaRPr>
          </a:p>
          <a:p>
            <a:pPr marL="285750" indent="-285750">
              <a:buFont typeface="Arial"/>
              <a:buChar char="•"/>
            </a:pPr>
            <a:r>
              <a:rPr lang="en-US" dirty="0">
                <a:latin typeface="Calisto MT" pitchFamily="18" charset="0"/>
                <a:ea typeface="+mn-lt"/>
                <a:cs typeface="+mn-lt"/>
              </a:rPr>
              <a:t>The authors demonstrated a successful secret key recover using several thousand EM traces(used for extracting sensitive info.) captured from the ECC and FO transform leakage points.</a:t>
            </a:r>
          </a:p>
          <a:p>
            <a:pPr marL="285750" indent="-285750">
              <a:buFont typeface="Arial"/>
              <a:buChar char="•"/>
            </a:pPr>
            <a:r>
              <a:rPr lang="en-US" dirty="0">
                <a:latin typeface="Calisto MT" pitchFamily="18" charset="0"/>
                <a:ea typeface="+mn-lt"/>
                <a:cs typeface="+mn-lt"/>
              </a:rPr>
              <a:t>The masking schemes were suggested by the authors a means of protecting the decryption algorithms form side-channel attacks.</a:t>
            </a:r>
          </a:p>
          <a:p>
            <a:pPr marL="285750" indent="-285750">
              <a:buFont typeface="Arial"/>
              <a:buChar char="•"/>
            </a:pPr>
            <a:r>
              <a:rPr lang="en-US" dirty="0">
                <a:latin typeface="Calisto MT" pitchFamily="18" charset="0"/>
                <a:ea typeface="+mn-lt"/>
                <a:cs typeface="+mn-lt"/>
              </a:rPr>
              <a:t>message recovery attack (session key recovery) using a single trace on the unprotected encapsulation, where secret key recovery in 184 traces for 98% success rate.</a:t>
            </a:r>
            <a:endParaRPr lang="en-US" dirty="0">
              <a:latin typeface="Calisto MT" pitchFamily="18" charset="0"/>
              <a:cs typeface="Calibri"/>
            </a:endParaRPr>
          </a:p>
          <a:p>
            <a:pPr marL="285750" indent="-285750">
              <a:buFont typeface="Arial"/>
              <a:buChar char="•"/>
            </a:pPr>
            <a:r>
              <a:rPr lang="en-US" dirty="0">
                <a:latin typeface="Calisto MT" pitchFamily="18" charset="0"/>
                <a:ea typeface="+mn-lt"/>
                <a:cs typeface="+mn-lt"/>
              </a:rPr>
              <a:t>Primas et al.(scientist)  presented the first single-trace attack on a masked implementation of the RLWE PKE scheme, it uses NTT to retrieve each share separately, and then recombine the shares to recover the masked secret.</a:t>
            </a:r>
            <a:endParaRPr lang="en-US" dirty="0">
              <a:latin typeface="Calisto MT" pitchFamily="18" charset="0"/>
              <a:cs typeface="Calibri"/>
            </a:endParaRPr>
          </a:p>
          <a:p>
            <a:pPr marL="285750" indent="-285750">
              <a:buFont typeface="Arial"/>
              <a:buChar char="•"/>
            </a:pPr>
            <a:r>
              <a:rPr lang="en-US" dirty="0">
                <a:latin typeface="Calisto MT" pitchFamily="18" charset="0"/>
                <a:ea typeface="+mn-lt"/>
                <a:cs typeface="+mn-lt"/>
              </a:rPr>
              <a:t>Discrete Fourier Transform (DFT) that is often employed as fast multiplication algorithm for compatible rings.It performs 61% faster multiplication and an overall 22% reduction in encapsulation cycles.</a:t>
            </a:r>
            <a:endParaRPr lang="en-US" dirty="0">
              <a:latin typeface="Calisto MT" pitchFamily="18" charset="0"/>
              <a:cs typeface="Calibri"/>
            </a:endParaRPr>
          </a:p>
          <a:p>
            <a:pPr marL="285750" indent="-285750">
              <a:buFont typeface="Arial"/>
              <a:buChar char="•"/>
            </a:pPr>
            <a:r>
              <a:rPr lang="en-US" dirty="0">
                <a:latin typeface="Calisto MT" pitchFamily="18" charset="0"/>
                <a:cs typeface="Calibri"/>
              </a:rPr>
              <a:t>Saber is the only lattice based algorithm which doesn't use NTT(Number-Theoretic Transform) related leakage point.</a:t>
            </a:r>
          </a:p>
          <a:p>
            <a:pPr marL="285750" indent="-285750">
              <a:buFont typeface="Arial"/>
              <a:buChar char="•"/>
            </a:pPr>
            <a:endParaRPr lang="en-US" dirty="0">
              <a:cs typeface="Calibri"/>
            </a:endParaRPr>
          </a:p>
          <a:p>
            <a:pPr marL="285750" indent="-285750">
              <a:buFont typeface="Arial"/>
              <a:buChar char="•"/>
            </a:pPr>
            <a:endParaRPr lang="en-US" dirty="0">
              <a:cs typeface="Calibri"/>
            </a:endParaRPr>
          </a:p>
        </p:txBody>
      </p:sp>
    </p:spTree>
    <p:extLst>
      <p:ext uri="{BB962C8B-B14F-4D97-AF65-F5344CB8AC3E}">
        <p14:creationId xmlns:p14="http://schemas.microsoft.com/office/powerpoint/2010/main" val="4116411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E795BA-ECD3-1019-8415-D9BE6C35EACC}"/>
              </a:ext>
            </a:extLst>
          </p:cNvPr>
          <p:cNvSpPr txBox="1"/>
          <p:nvPr/>
        </p:nvSpPr>
        <p:spPr>
          <a:xfrm>
            <a:off x="0" y="0"/>
            <a:ext cx="390524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cs typeface="Calibri"/>
              </a:rPr>
              <a:t>ATTACK SENARIO</a:t>
            </a:r>
            <a:endParaRPr lang="en-US" sz="2800" b="1" dirty="0">
              <a:latin typeface="Calisto MT" pitchFamily="18" charset="0"/>
            </a:endParaRPr>
          </a:p>
        </p:txBody>
      </p:sp>
      <p:sp>
        <p:nvSpPr>
          <p:cNvPr id="5" name="TextBox 4">
            <a:extLst>
              <a:ext uri="{FF2B5EF4-FFF2-40B4-BE49-F238E27FC236}">
                <a16:creationId xmlns:a16="http://schemas.microsoft.com/office/drawing/2014/main" id="{66DE925D-0969-4470-FC61-5C3232FE72A8}"/>
              </a:ext>
            </a:extLst>
          </p:cNvPr>
          <p:cNvSpPr txBox="1"/>
          <p:nvPr/>
        </p:nvSpPr>
        <p:spPr>
          <a:xfrm>
            <a:off x="859809" y="712825"/>
            <a:ext cx="9717205"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sto MT" pitchFamily="18" charset="0"/>
                <a:cs typeface="Calibri"/>
              </a:rPr>
              <a:t>MESSAGR RECOVERY ATTACK</a:t>
            </a:r>
          </a:p>
          <a:p>
            <a:endParaRPr lang="en-US" sz="2000" b="1" dirty="0">
              <a:latin typeface="Calisto MT" pitchFamily="18" charset="0"/>
              <a:cs typeface="Calibri"/>
            </a:endParaRPr>
          </a:p>
          <a:p>
            <a:r>
              <a:rPr lang="en-US" sz="2000" dirty="0">
                <a:latin typeface="Calisto MT" pitchFamily="18" charset="0"/>
                <a:cs typeface="Calibri"/>
              </a:rPr>
              <a:t>             Enemy has physical access to the decapsulation device to acquire side channel information, can eavesdrop on the ciphertext c that is being decrypted/decapsulated.</a:t>
            </a:r>
          </a:p>
          <a:p>
            <a:endParaRPr lang="en-US" sz="2000" dirty="0">
              <a:latin typeface="Calisto MT" pitchFamily="18" charset="0"/>
              <a:cs typeface="Calibri"/>
            </a:endParaRPr>
          </a:p>
          <a:p>
            <a:r>
              <a:rPr lang="en-US" sz="2000" b="1" dirty="0">
                <a:latin typeface="Calisto MT" pitchFamily="18" charset="0"/>
                <a:cs typeface="Calibri"/>
              </a:rPr>
              <a:t>SECRET KEY RECOVERY ATTACK</a:t>
            </a:r>
          </a:p>
          <a:p>
            <a:endParaRPr lang="en-US" sz="2000" b="1" dirty="0">
              <a:latin typeface="Calisto MT" pitchFamily="18" charset="0"/>
              <a:cs typeface="Calibri"/>
            </a:endParaRPr>
          </a:p>
          <a:p>
            <a:r>
              <a:rPr lang="en-US" sz="2000" dirty="0">
                <a:latin typeface="Calisto MT" pitchFamily="18" charset="0"/>
                <a:cs typeface="Calibri"/>
              </a:rPr>
              <a:t>             Here enemy has ability to query the device with chosen ciphertexts. Where, query the device means the enemy/adversary sending these chosen ciphertexts to decrypt and receiving plaintext back.</a:t>
            </a:r>
          </a:p>
          <a:p>
            <a:endParaRPr lang="en-US" sz="2000" dirty="0">
              <a:cs typeface="Calibri"/>
            </a:endParaRPr>
          </a:p>
        </p:txBody>
      </p:sp>
      <p:sp>
        <p:nvSpPr>
          <p:cNvPr id="6" name="TextBox 5">
            <a:extLst>
              <a:ext uri="{FF2B5EF4-FFF2-40B4-BE49-F238E27FC236}">
                <a16:creationId xmlns:a16="http://schemas.microsoft.com/office/drawing/2014/main" id="{CD3E2518-0157-0729-5FA4-37A344B25B61}"/>
              </a:ext>
            </a:extLst>
          </p:cNvPr>
          <p:cNvSpPr txBox="1"/>
          <p:nvPr/>
        </p:nvSpPr>
        <p:spPr>
          <a:xfrm>
            <a:off x="859809" y="4102099"/>
            <a:ext cx="10525739"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latin typeface="Calisto MT" pitchFamily="18" charset="0"/>
                <a:cs typeface="Calibri"/>
              </a:rPr>
              <a:t>LWE/LRW :</a:t>
            </a:r>
          </a:p>
          <a:p>
            <a:endParaRPr lang="en-US" sz="2400" b="1" dirty="0">
              <a:latin typeface="Calisto MT" pitchFamily="18" charset="0"/>
              <a:cs typeface="Calibri"/>
            </a:endParaRPr>
          </a:p>
          <a:p>
            <a:r>
              <a:rPr lang="en-US" dirty="0">
                <a:latin typeface="Calisto MT" pitchFamily="18" charset="0"/>
                <a:cs typeface="Calibri"/>
              </a:rPr>
              <a:t>       </a:t>
            </a:r>
            <a:r>
              <a:rPr lang="en-US" sz="2000" dirty="0">
                <a:latin typeface="Calisto MT" pitchFamily="18" charset="0"/>
                <a:cs typeface="Calibri"/>
              </a:rPr>
              <a:t> Learning with error problem becoming more and more used in cryptography. It is used to find best algorithm that can solve  problem having concrete parameter, improves speed up(by eliminating small errors from a gaussian like distribution with deterministic errors) and bandwidth</a:t>
            </a:r>
            <a:r>
              <a:rPr lang="en-US" dirty="0">
                <a:latin typeface="Calisto MT" pitchFamily="18" charset="0"/>
                <a:cs typeface="Calibri"/>
              </a:rPr>
              <a:t>.</a:t>
            </a:r>
          </a:p>
        </p:txBody>
      </p:sp>
    </p:spTree>
    <p:extLst>
      <p:ext uri="{BB962C8B-B14F-4D97-AF65-F5344CB8AC3E}">
        <p14:creationId xmlns:p14="http://schemas.microsoft.com/office/powerpoint/2010/main" val="15827156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6359642-EC36-5125-7953-BAE3BE2E3D9E}"/>
              </a:ext>
            </a:extLst>
          </p:cNvPr>
          <p:cNvSpPr txBox="1"/>
          <p:nvPr/>
        </p:nvSpPr>
        <p:spPr>
          <a:xfrm>
            <a:off x="617763" y="342899"/>
            <a:ext cx="41719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latin typeface="Calisto MT" pitchFamily="18" charset="0"/>
                <a:ea typeface="+mn-lt"/>
                <a:cs typeface="+mn-lt"/>
              </a:rPr>
              <a:t>Attack Method</a:t>
            </a:r>
            <a:endParaRPr lang="en-US" sz="3600" b="1" dirty="0">
              <a:latin typeface="Calisto MT" pitchFamily="18" charset="0"/>
            </a:endParaRPr>
          </a:p>
        </p:txBody>
      </p:sp>
      <p:sp>
        <p:nvSpPr>
          <p:cNvPr id="5" name="TextBox 4">
            <a:extLst>
              <a:ext uri="{FF2B5EF4-FFF2-40B4-BE49-F238E27FC236}">
                <a16:creationId xmlns:a16="http://schemas.microsoft.com/office/drawing/2014/main" id="{76C8F64B-BCA9-A3A2-F161-1497852E4EF1}"/>
              </a:ext>
            </a:extLst>
          </p:cNvPr>
          <p:cNvSpPr txBox="1"/>
          <p:nvPr/>
        </p:nvSpPr>
        <p:spPr>
          <a:xfrm>
            <a:off x="2209799" y="1314449"/>
            <a:ext cx="86042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sto MT" pitchFamily="18" charset="0"/>
                <a:ea typeface="+mn-lt"/>
                <a:cs typeface="+mn-lt"/>
              </a:rPr>
              <a:t>It demonstrate to recover both the session key and the long-term secret key from a small number of traces, we describe the new single-step message recovery approach and show that it is applicable not only to the first-order masking but also extends to higher orders, also ECC based secret key recovery approach.</a:t>
            </a:r>
            <a:endParaRPr lang="en-US" dirty="0">
              <a:latin typeface="Calisto MT" pitchFamily="18" charset="0"/>
            </a:endParaRPr>
          </a:p>
        </p:txBody>
      </p:sp>
      <p:sp>
        <p:nvSpPr>
          <p:cNvPr id="6" name="TextBox 5">
            <a:extLst>
              <a:ext uri="{FF2B5EF4-FFF2-40B4-BE49-F238E27FC236}">
                <a16:creationId xmlns:a16="http://schemas.microsoft.com/office/drawing/2014/main" id="{856AAA9E-6DF5-7855-2428-EB9237F6F577}"/>
              </a:ext>
            </a:extLst>
          </p:cNvPr>
          <p:cNvSpPr txBox="1"/>
          <p:nvPr/>
        </p:nvSpPr>
        <p:spPr>
          <a:xfrm>
            <a:off x="1" y="2895599"/>
            <a:ext cx="1219200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cs typeface="Calibri"/>
              </a:rPr>
              <a:t>	MESSAGE RECOVERY</a:t>
            </a:r>
            <a:endParaRPr lang="en-US" sz="2400" dirty="0">
              <a:latin typeface="Calisto MT" pitchFamily="18" charset="0"/>
              <a:cs typeface="Calibri"/>
            </a:endParaRPr>
          </a:p>
          <a:p>
            <a:pPr marL="342900" indent="-342900">
              <a:buFont typeface="Arial"/>
              <a:buChar char="•"/>
            </a:pPr>
            <a:endParaRPr lang="en-US" sz="2400" b="1" dirty="0">
              <a:cs typeface="Calibri"/>
            </a:endParaRPr>
          </a:p>
          <a:p>
            <a:pPr>
              <a:spcBef>
                <a:spcPct val="0"/>
              </a:spcBef>
            </a:pPr>
            <a:r>
              <a:rPr lang="en-US" sz="2000" dirty="0">
                <a:latin typeface="Calisto MT" pitchFamily="18" charset="0"/>
                <a:cs typeface="Calibri"/>
              </a:rPr>
              <a:t>	1. PREVIOUS</a:t>
            </a:r>
            <a:r>
              <a:rPr lang="en-US" sz="2000" dirty="0">
                <a:latin typeface="Calisto MT" pitchFamily="18" charset="0"/>
                <a:ea typeface="+mn-lt"/>
                <a:cs typeface="+mn-lt"/>
              </a:rPr>
              <a:t> METHOD:PROFILING </a:t>
            </a:r>
            <a:r>
              <a:rPr lang="en-US" sz="2000" dirty="0">
                <a:latin typeface="Calisto MT" pitchFamily="18" charset="0"/>
                <a:cs typeface="Calibri"/>
              </a:rPr>
              <a:t>STAGE</a:t>
            </a:r>
          </a:p>
          <a:p>
            <a:pPr>
              <a:spcBef>
                <a:spcPct val="0"/>
              </a:spcBef>
            </a:pPr>
            <a:endParaRPr lang="en-US" sz="2400" u="sng" dirty="0">
              <a:latin typeface="Calisto MT" pitchFamily="18" charset="0"/>
              <a:cs typeface="Calibri"/>
            </a:endParaRPr>
          </a:p>
          <a:p>
            <a:pPr marL="342900" indent="-342900" algn="just">
              <a:buFont typeface="Arial"/>
              <a:buChar char="•"/>
            </a:pPr>
            <a:r>
              <a:rPr lang="en-US" sz="2000" dirty="0">
                <a:latin typeface="Calisto MT" pitchFamily="18" charset="0"/>
                <a:cs typeface="Calibri"/>
              </a:rPr>
              <a:t>Leakage profile learning from target implementations either by constructing templates or training NN models, power/EM traces from a profiling device in which masking countermeasures is deactivated, or values of the share are known.</a:t>
            </a:r>
          </a:p>
          <a:p>
            <a:pPr marL="342900" indent="-342900" algn="just">
              <a:buFont typeface="Arial"/>
              <a:buChar char="•"/>
            </a:pPr>
            <a:r>
              <a:rPr lang="en-US" sz="2000" dirty="0">
                <a:latin typeface="Calisto MT" pitchFamily="18" charset="0"/>
                <a:cs typeface="Calibri"/>
              </a:rPr>
              <a:t>Bit-wise leakage is targeted, in this the profiling aims to distinguish between cases when msg bit value '0' is processed at the point of interest from a case, when the msg  bit takes the value of 1(When masking is deactivated and NN models are used to learn leakage profile).</a:t>
            </a:r>
          </a:p>
          <a:p>
            <a:pPr algn="just"/>
            <a:r>
              <a:rPr lang="en-US" sz="2000" dirty="0">
                <a:cs typeface="Calibri"/>
              </a:rPr>
              <a:t> </a:t>
            </a:r>
          </a:p>
          <a:p>
            <a:pPr marL="342900" indent="-342900">
              <a:buFont typeface="Arial"/>
              <a:buChar char="•"/>
            </a:pPr>
            <a:endParaRPr lang="en-US" sz="2400" dirty="0">
              <a:cs typeface="Calibri"/>
            </a:endParaRPr>
          </a:p>
        </p:txBody>
      </p:sp>
    </p:spTree>
    <p:extLst>
      <p:ext uri="{BB962C8B-B14F-4D97-AF65-F5344CB8AC3E}">
        <p14:creationId xmlns:p14="http://schemas.microsoft.com/office/powerpoint/2010/main" val="37173800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E91347-DC45-934F-888C-0E44C42A749C}"/>
              </a:ext>
            </a:extLst>
          </p:cNvPr>
          <p:cNvSpPr txBox="1"/>
          <p:nvPr/>
        </p:nvSpPr>
        <p:spPr>
          <a:xfrm>
            <a:off x="0" y="0"/>
            <a:ext cx="12192000" cy="92640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Calisto MT" pitchFamily="18" charset="0"/>
                <a:ea typeface="+mn-lt"/>
                <a:cs typeface="+mn-lt"/>
              </a:rPr>
              <a:t>	</a:t>
            </a:r>
            <a:r>
              <a:rPr lang="en-US" sz="2000" dirty="0">
                <a:latin typeface="Calisto MT" pitchFamily="18" charset="0"/>
                <a:ea typeface="+mn-lt"/>
                <a:cs typeface="+mn-lt"/>
              </a:rPr>
              <a:t>2. PREVIOUS METHOD : ATTACK STAGE</a:t>
            </a:r>
          </a:p>
          <a:p>
            <a:endParaRPr lang="en-US" sz="2400" u="sng" dirty="0">
              <a:latin typeface="Calisto MT" pitchFamily="18" charset="0"/>
              <a:ea typeface="+mn-lt"/>
              <a:cs typeface="+mn-lt"/>
            </a:endParaRPr>
          </a:p>
          <a:p>
            <a:pPr marL="285750" indent="-285750">
              <a:buFont typeface="Arial"/>
              <a:buChar char="•"/>
            </a:pPr>
            <a:r>
              <a:rPr lang="en-US" dirty="0">
                <a:latin typeface="Calisto MT" pitchFamily="18" charset="0"/>
                <a:ea typeface="+mn-lt"/>
                <a:cs typeface="+mn-lt"/>
              </a:rPr>
              <a:t>In order to deactivate the countermeasure(used to prevent undesirable outcome of process) or fix the mask, one requires the implementation source code of the algorithm under attack.</a:t>
            </a:r>
            <a:endParaRPr lang="en-US" dirty="0">
              <a:latin typeface="Calisto MT" pitchFamily="18" charset="0"/>
              <a:cs typeface="Calibri"/>
            </a:endParaRPr>
          </a:p>
          <a:p>
            <a:pPr marL="285750" indent="-285750">
              <a:buFont typeface="Arial"/>
              <a:buChar char="•"/>
            </a:pPr>
            <a:r>
              <a:rPr lang="en-US" dirty="0">
                <a:latin typeface="Calisto MT" pitchFamily="18" charset="0"/>
                <a:cs typeface="Calibri"/>
              </a:rPr>
              <a:t>At the</a:t>
            </a:r>
            <a:r>
              <a:rPr lang="en-US" dirty="0">
                <a:latin typeface="Calisto MT" pitchFamily="18" charset="0"/>
                <a:ea typeface="+mn-lt"/>
                <a:cs typeface="+mn-lt"/>
              </a:rPr>
              <a:t> attack stage, the previous methods used to create templates/NN models to recover all shares of the target masked target implementation one by one, and then combine them to recover the message.</a:t>
            </a:r>
            <a:endParaRPr lang="en-US" dirty="0">
              <a:latin typeface="Calisto MT" pitchFamily="18" charset="0"/>
              <a:cs typeface="Calibri"/>
            </a:endParaRPr>
          </a:p>
          <a:p>
            <a:pPr marL="285750" indent="-285750">
              <a:buFont typeface="Arial"/>
              <a:buChar char="•"/>
            </a:pPr>
            <a:endParaRPr lang="en-US" sz="2000" dirty="0">
              <a:cs typeface="Calibri"/>
            </a:endParaRPr>
          </a:p>
          <a:p>
            <a:r>
              <a:rPr lang="en-US" sz="2400" b="1" dirty="0">
                <a:latin typeface="Calisto MT" pitchFamily="18" charset="0"/>
                <a:cs typeface="Calibri"/>
              </a:rPr>
              <a:t>Single Step Approach :</a:t>
            </a:r>
          </a:p>
          <a:p>
            <a:endParaRPr lang="en-US" sz="2800" b="1" dirty="0">
              <a:latin typeface="Calisto MT" pitchFamily="18" charset="0"/>
              <a:cs typeface="Calibri"/>
            </a:endParaRPr>
          </a:p>
          <a:p>
            <a:r>
              <a:rPr lang="en-US" b="1" dirty="0">
                <a:latin typeface="Calisto MT" pitchFamily="18" charset="0"/>
                <a:ea typeface="Calibri"/>
                <a:cs typeface="Calibri"/>
              </a:rPr>
              <a:t>	1 . </a:t>
            </a:r>
            <a:r>
              <a:rPr lang="en-US" b="1" dirty="0">
                <a:latin typeface="Calisto MT" pitchFamily="18" charset="0"/>
                <a:ea typeface="+mn-lt"/>
                <a:cs typeface="+mn-lt"/>
              </a:rPr>
              <a:t>NEW METHOD : PROFILING STAGE</a:t>
            </a:r>
          </a:p>
          <a:p>
            <a:pPr marL="342900" indent="-342900">
              <a:buFont typeface="Arial"/>
              <a:buChar char="•"/>
            </a:pPr>
            <a:r>
              <a:rPr lang="en-US" dirty="0">
                <a:latin typeface="Calisto MT" pitchFamily="18" charset="0"/>
                <a:ea typeface="+mn-lt"/>
                <a:cs typeface="+mn-lt"/>
              </a:rPr>
              <a:t>This method leverages the advanced pattern recognizing ability of deep learning models.</a:t>
            </a:r>
          </a:p>
          <a:p>
            <a:pPr marL="342900" indent="-342900">
              <a:buFont typeface="Arial"/>
              <a:buChar char="•"/>
            </a:pPr>
            <a:r>
              <a:rPr lang="en-US" dirty="0">
                <a:latin typeface="Calisto MT" pitchFamily="18" charset="0"/>
                <a:ea typeface="+mn-lt"/>
                <a:cs typeface="+mn-lt"/>
              </a:rPr>
              <a:t>In interference phase NN models shares bits rj and  rj XOR mj (corresponding to given message mj).</a:t>
            </a:r>
          </a:p>
          <a:p>
            <a:pPr marL="342900" indent="-342900">
              <a:buFont typeface="Arial"/>
              <a:buChar char="•"/>
            </a:pPr>
            <a:r>
              <a:rPr lang="en-US" dirty="0">
                <a:latin typeface="Calisto MT" pitchFamily="18" charset="0"/>
                <a:ea typeface="+mn-lt"/>
                <a:cs typeface="+mn-lt"/>
              </a:rPr>
              <a:t>XOR operation performs on the shares to compute message bits as mj=rj XOR (rj XOR mj).</a:t>
            </a:r>
          </a:p>
          <a:p>
            <a:pPr marL="342900" indent="-342900">
              <a:buFont typeface="Arial"/>
              <a:buChar char="•"/>
            </a:pPr>
            <a:r>
              <a:rPr lang="en-US" dirty="0">
                <a:latin typeface="Calisto MT" pitchFamily="18" charset="0"/>
                <a:ea typeface="+mn-lt"/>
                <a:cs typeface="+mn-lt"/>
              </a:rPr>
              <a:t>Ability of NNs combine shares using XOR with a higher than 99% success probability was a new finding.</a:t>
            </a:r>
          </a:p>
          <a:p>
            <a:pPr marL="342900" indent="-342900">
              <a:buFont typeface="Arial"/>
              <a:buChar char="•"/>
            </a:pPr>
            <a:endParaRPr lang="en-US" dirty="0">
              <a:latin typeface="Calisto MT" pitchFamily="18" charset="0"/>
              <a:ea typeface="+mn-lt"/>
              <a:cs typeface="+mn-lt"/>
            </a:endParaRPr>
          </a:p>
          <a:p>
            <a:r>
              <a:rPr lang="en-US" b="1" dirty="0">
                <a:latin typeface="Calisto MT" pitchFamily="18" charset="0"/>
                <a:ea typeface="Calibri"/>
                <a:cs typeface="Calibri"/>
              </a:rPr>
              <a:t>	2 . </a:t>
            </a:r>
            <a:r>
              <a:rPr lang="en-US" b="1" dirty="0">
                <a:latin typeface="Calisto MT" pitchFamily="18" charset="0"/>
                <a:ea typeface="+mn-lt"/>
                <a:cs typeface="+mn-lt"/>
              </a:rPr>
              <a:t>NEW METHOD : ATTACK  STAGE</a:t>
            </a:r>
            <a:endParaRPr lang="en-US" b="1" dirty="0">
              <a:latin typeface="Calisto MT" pitchFamily="18" charset="0"/>
              <a:ea typeface="Calibri"/>
              <a:cs typeface="Calibri"/>
            </a:endParaRPr>
          </a:p>
          <a:p>
            <a:pPr marL="342900" indent="-342900">
              <a:buFont typeface="Arial"/>
              <a:buChar char="•"/>
            </a:pPr>
            <a:r>
              <a:rPr lang="en-US" dirty="0">
                <a:latin typeface="Calisto MT" pitchFamily="18" charset="0"/>
                <a:ea typeface="Calibri"/>
                <a:cs typeface="Calibri"/>
              </a:rPr>
              <a:t>Single step approach enables "profiling on traces captured from a device under attack(DUA)".(here knowledge of masking not necessary)</a:t>
            </a:r>
          </a:p>
          <a:p>
            <a:pPr marL="342900" indent="-342900">
              <a:buFont typeface="Arial"/>
              <a:buChar char="•"/>
            </a:pPr>
            <a:r>
              <a:rPr lang="en-US" dirty="0">
                <a:latin typeface="Calisto MT" pitchFamily="18" charset="0"/>
                <a:ea typeface="Calibri"/>
                <a:cs typeface="Calibri"/>
              </a:rPr>
              <a:t>It helps maximization NNs classification accuracy, enables repetition attacks as there is no need explicitly recover the random mask with single trace.</a:t>
            </a:r>
          </a:p>
          <a:p>
            <a:pPr marL="342900" indent="-342900">
              <a:buFont typeface="Arial"/>
              <a:buChar char="•"/>
            </a:pPr>
            <a:r>
              <a:rPr lang="en-US" dirty="0">
                <a:latin typeface="Calisto MT" pitchFamily="18" charset="0"/>
                <a:ea typeface="+mn-lt"/>
                <a:cs typeface="+mn-lt"/>
              </a:rPr>
              <a:t>single-step method to the higher-order implementations of Saber, it extends directly to the second- and third-order masked implementations.</a:t>
            </a:r>
            <a:endParaRPr lang="en-US" dirty="0">
              <a:latin typeface="Calisto MT" pitchFamily="18" charset="0"/>
              <a:ea typeface="Calibri"/>
              <a:cs typeface="Calibri"/>
            </a:endParaRPr>
          </a:p>
          <a:p>
            <a:pPr marL="342900" indent="-342900">
              <a:buFont typeface="Arial"/>
              <a:buChar char="•"/>
            </a:pPr>
            <a:r>
              <a:rPr lang="en-US" dirty="0">
                <a:latin typeface="Calisto MT" pitchFamily="18" charset="0"/>
                <a:ea typeface="Calibri"/>
                <a:cs typeface="Calibri"/>
              </a:rPr>
              <a:t>To help NN we introduce new training method called recursive learning.</a:t>
            </a:r>
          </a:p>
          <a:p>
            <a:endParaRPr lang="en-US" sz="2400" dirty="0">
              <a:ea typeface="Calibri"/>
              <a:cs typeface="Calibri"/>
            </a:endParaRPr>
          </a:p>
          <a:p>
            <a:endParaRPr lang="en-US" sz="2400" u="sng" dirty="0">
              <a:ea typeface="Calibri"/>
              <a:cs typeface="Calibri"/>
            </a:endParaRPr>
          </a:p>
          <a:p>
            <a:endParaRPr lang="en-US" sz="3200" b="1" dirty="0">
              <a:ea typeface="Calibri"/>
              <a:cs typeface="Calibri"/>
            </a:endParaRPr>
          </a:p>
          <a:p>
            <a:endParaRPr lang="en-US" dirty="0">
              <a:ea typeface="Calibri"/>
              <a:cs typeface="Calibri"/>
            </a:endParaRPr>
          </a:p>
          <a:p>
            <a:pPr marL="285750" indent="-285750">
              <a:buFont typeface="Arial"/>
              <a:buChar char="•"/>
            </a:pPr>
            <a:endParaRPr lang="en-US" dirty="0">
              <a:ea typeface="Calibri"/>
              <a:cs typeface="Calibri"/>
            </a:endParaRPr>
          </a:p>
          <a:p>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6127679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71A14EB-01B9-F179-D21F-419B53C365EC}"/>
              </a:ext>
            </a:extLst>
          </p:cNvPr>
          <p:cNvSpPr txBox="1"/>
          <p:nvPr/>
        </p:nvSpPr>
        <p:spPr>
          <a:xfrm>
            <a:off x="438149" y="330199"/>
            <a:ext cx="52196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ea typeface="Calibri"/>
                <a:cs typeface="Calibri"/>
              </a:rPr>
              <a:t>Recursive Learning</a:t>
            </a:r>
            <a:endParaRPr lang="en-US" sz="2800" b="1" dirty="0">
              <a:latin typeface="Calisto MT" pitchFamily="18" charset="0"/>
            </a:endParaRPr>
          </a:p>
        </p:txBody>
      </p:sp>
      <p:sp>
        <p:nvSpPr>
          <p:cNvPr id="4" name="TextBox 3">
            <a:extLst>
              <a:ext uri="{FF2B5EF4-FFF2-40B4-BE49-F238E27FC236}">
                <a16:creationId xmlns:a16="http://schemas.microsoft.com/office/drawing/2014/main" id="{0E384822-AA6D-E956-6E56-A22D591A7BFB}"/>
              </a:ext>
            </a:extLst>
          </p:cNvPr>
          <p:cNvSpPr txBox="1"/>
          <p:nvPr/>
        </p:nvSpPr>
        <p:spPr>
          <a:xfrm>
            <a:off x="1676400" y="1136649"/>
            <a:ext cx="9048748"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000" dirty="0">
                <a:latin typeface="Calisto MT" pitchFamily="18" charset="0"/>
                <a:ea typeface="Calibri"/>
                <a:cs typeface="Calibri"/>
              </a:rPr>
              <a:t>It starts training from an artificially constructed NN. For an attack on an omega(ω)-order masked implementation.</a:t>
            </a:r>
          </a:p>
          <a:p>
            <a:pPr marL="285750" indent="-285750">
              <a:buFont typeface="Wingdings"/>
              <a:buChar char="§"/>
            </a:pPr>
            <a:r>
              <a:rPr lang="en-US" sz="2000" dirty="0">
                <a:latin typeface="Calisto MT" pitchFamily="18" charset="0"/>
                <a:ea typeface="Calibri"/>
                <a:cs typeface="Calibri"/>
              </a:rPr>
              <a:t>N^(ω) is the starting network constructed by copying the weights of the input Batch Normalizer layer of a model N^(ω-1) trained on the (ω-1) order masked implementation.</a:t>
            </a:r>
          </a:p>
          <a:p>
            <a:pPr marL="285750" indent="-285750">
              <a:buFont typeface="Wingdings"/>
              <a:buChar char="§"/>
            </a:pPr>
            <a:r>
              <a:rPr lang="en-US" sz="2000" dirty="0">
                <a:latin typeface="Calisto MT" pitchFamily="18" charset="0"/>
                <a:ea typeface="Calibri"/>
                <a:cs typeface="Calibri"/>
              </a:rPr>
              <a:t>Then it extends input Batch Normalizer layer of N^(ω) to include one more share, we help N^(ω) to locate trace segments corresponding to (ω+1) shares.</a:t>
            </a:r>
          </a:p>
          <a:p>
            <a:pPr marL="285750" indent="-285750">
              <a:buFont typeface="Wingdings"/>
              <a:buChar char="§"/>
            </a:pPr>
            <a:r>
              <a:rPr lang="en-US" sz="2000" dirty="0">
                <a:latin typeface="Calisto MT" pitchFamily="18" charset="0"/>
                <a:ea typeface="Calibri"/>
                <a:cs typeface="Calibri"/>
              </a:rPr>
              <a:t>Experimental result shows for masking orders ω&gt;4, the probability finding such a model without recursive learning is small.</a:t>
            </a:r>
          </a:p>
          <a:p>
            <a:pPr marL="285750" indent="-285750">
              <a:buFont typeface="Wingdings"/>
              <a:buChar char="§"/>
            </a:pPr>
            <a:r>
              <a:rPr lang="en-US" sz="2000" dirty="0">
                <a:latin typeface="Calisto MT" pitchFamily="18" charset="0"/>
                <a:ea typeface="Calibri"/>
                <a:cs typeface="Calibri"/>
              </a:rPr>
              <a:t>Recursive Learning can look alike transfer learning, but recursive learning we do not only transfer a model but also extends it, we construct the initial weight of larger NN based on weights of smaller NN(It is not same like transfer learning).</a:t>
            </a:r>
          </a:p>
        </p:txBody>
      </p:sp>
      <p:sp>
        <p:nvSpPr>
          <p:cNvPr id="3" name="Star: 5 Points 2">
            <a:extLst>
              <a:ext uri="{FF2B5EF4-FFF2-40B4-BE49-F238E27FC236}">
                <a16:creationId xmlns:a16="http://schemas.microsoft.com/office/drawing/2014/main" id="{90CF7ECC-C88D-B8D8-F4BF-2E7876BE4450}"/>
              </a:ext>
            </a:extLst>
          </p:cNvPr>
          <p:cNvSpPr/>
          <p:nvPr/>
        </p:nvSpPr>
        <p:spPr>
          <a:xfrm>
            <a:off x="10254342" y="457200"/>
            <a:ext cx="1077685" cy="805542"/>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100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1"/>
            <a:ext cx="121889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pic>
        <p:nvPicPr>
          <p:cNvPr id="4" name="Picture 3" descr="A group of colorful lights&#10;&#10;Description automatically generated">
            <a:extLst>
              <a:ext uri="{FF2B5EF4-FFF2-40B4-BE49-F238E27FC236}">
                <a16:creationId xmlns:a16="http://schemas.microsoft.com/office/drawing/2014/main" id="{7CCE190A-7368-38A8-1C23-84699D180093}"/>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a:stretch/>
        </p:blipFill>
        <p:spPr>
          <a:xfrm>
            <a:off x="27" y="10"/>
            <a:ext cx="12191979" cy="6857990"/>
          </a:xfrm>
          <a:prstGeom prst="rect">
            <a:avLst/>
          </a:prstGeom>
        </p:spPr>
      </p:pic>
      <p:sp>
        <p:nvSpPr>
          <p:cNvPr id="2" name="Title 1">
            <a:extLst>
              <a:ext uri="{FF2B5EF4-FFF2-40B4-BE49-F238E27FC236}">
                <a16:creationId xmlns:a16="http://schemas.microsoft.com/office/drawing/2014/main" id="{C53763FA-D64E-8873-0430-092DDB076764}"/>
              </a:ext>
            </a:extLst>
          </p:cNvPr>
          <p:cNvSpPr>
            <a:spLocks noGrp="1"/>
          </p:cNvSpPr>
          <p:nvPr>
            <p:ph type="title"/>
          </p:nvPr>
        </p:nvSpPr>
        <p:spPr>
          <a:xfrm>
            <a:off x="609602" y="1434719"/>
            <a:ext cx="10972800" cy="1143000"/>
          </a:xfrm>
        </p:spPr>
        <p:txBody>
          <a:bodyPr>
            <a:normAutofit fontScale="90000"/>
          </a:bodyPr>
          <a:lstStyle/>
          <a:p>
            <a:pPr algn="l"/>
            <a:r>
              <a:rPr lang="en-US" sz="6700" b="1" dirty="0">
                <a:solidFill>
                  <a:schemeClr val="bg1"/>
                </a:solidFill>
                <a:latin typeface="Calisto MT" pitchFamily="18" charset="0"/>
                <a:ea typeface="Calibri"/>
                <a:cs typeface="Calibri"/>
              </a:rPr>
              <a:t>Evolution of Quantum Computing :</a:t>
            </a:r>
          </a:p>
          <a:p>
            <a:endParaRPr lang="en-US" sz="5400" dirty="0">
              <a:solidFill>
                <a:schemeClr val="bg1"/>
              </a:solidFill>
              <a:ea typeface="Calibri Light"/>
              <a:cs typeface="Calibri Light"/>
            </a:endParaRPr>
          </a:p>
        </p:txBody>
      </p:sp>
      <p:sp>
        <p:nvSpPr>
          <p:cNvPr id="3" name="Content Placeholder 2">
            <a:extLst>
              <a:ext uri="{FF2B5EF4-FFF2-40B4-BE49-F238E27FC236}">
                <a16:creationId xmlns:a16="http://schemas.microsoft.com/office/drawing/2014/main" id="{115844B6-F52B-D69C-CECE-68BA05394287}"/>
              </a:ext>
            </a:extLst>
          </p:cNvPr>
          <p:cNvSpPr>
            <a:spLocks noGrp="1"/>
          </p:cNvSpPr>
          <p:nvPr>
            <p:ph idx="1"/>
          </p:nvPr>
        </p:nvSpPr>
        <p:spPr>
          <a:xfrm>
            <a:off x="838204" y="3451142"/>
            <a:ext cx="10515599" cy="3413696"/>
          </a:xfrm>
        </p:spPr>
        <p:txBody>
          <a:bodyPr vert="horz" lIns="91436" tIns="45718" rIns="91436" bIns="45718" rtlCol="0">
            <a:normAutofit/>
          </a:bodyPr>
          <a:lstStyle/>
          <a:p>
            <a:pPr marL="0" indent="0">
              <a:buNone/>
            </a:pPr>
            <a:r>
              <a:rPr lang="en-US" sz="2400" dirty="0">
                <a:solidFill>
                  <a:schemeClr val="bg1"/>
                </a:solidFill>
                <a:latin typeface="Calisto MT" pitchFamily="18" charset="0"/>
                <a:cs typeface="Calibri"/>
              </a:rPr>
              <a:t>Before we proceed towards deep in Quantum Cryptography , we have to know about Quantum Computing a little bit. Quantum Computing is at the initial stage of technology evolution but has a high potential of generating innovations in quantum communications, quantum cryptography, quantum optics etc. to support competitive advantage of firms and nations. As we all know that the evolution of technologies is driven by science, increases based on the interaction between technologies and scientific fields that generate co-evolutionary pathways of new technological trajectories.</a:t>
            </a:r>
            <a:endParaRPr lang="en-US" sz="2400" dirty="0">
              <a:solidFill>
                <a:schemeClr val="bg1"/>
              </a:solidFill>
              <a:latin typeface="Calisto MT" pitchFamily="18" charset="0"/>
            </a:endParaRPr>
          </a:p>
          <a:p>
            <a:endParaRPr lang="en-US" sz="2200" dirty="0">
              <a:solidFill>
                <a:schemeClr val="bg1"/>
              </a:solidFill>
              <a:cs typeface="Calibri"/>
            </a:endParaRPr>
          </a:p>
          <a:p>
            <a:endParaRPr lang="en-US" sz="2200" dirty="0">
              <a:solidFill>
                <a:schemeClr val="bg1"/>
              </a:solidFill>
              <a:cs typeface="Calibri"/>
            </a:endParaRPr>
          </a:p>
        </p:txBody>
      </p:sp>
    </p:spTree>
    <p:extLst>
      <p:ext uri="{BB962C8B-B14F-4D97-AF65-F5344CB8AC3E}">
        <p14:creationId xmlns:p14="http://schemas.microsoft.com/office/powerpoint/2010/main" val="3060634589"/>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DD54874-EE8A-F2E4-216E-4A26C40ACDE0}"/>
              </a:ext>
            </a:extLst>
          </p:cNvPr>
          <p:cNvSpPr txBox="1"/>
          <p:nvPr/>
        </p:nvSpPr>
        <p:spPr>
          <a:xfrm>
            <a:off x="651205" y="191251"/>
            <a:ext cx="10775949"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ea typeface="Calibri"/>
                <a:cs typeface="Calibri"/>
              </a:rPr>
              <a:t>Cyclic Rotation</a:t>
            </a:r>
          </a:p>
          <a:p>
            <a:endParaRPr lang="en-US" sz="2800" b="1" dirty="0">
              <a:latin typeface="Calisto MT" pitchFamily="18" charset="0"/>
              <a:ea typeface="Calibri"/>
              <a:cs typeface="Calibri"/>
            </a:endParaRPr>
          </a:p>
          <a:p>
            <a:pPr marL="457200" indent="-457200">
              <a:buFont typeface="Arial"/>
              <a:buChar char="•"/>
            </a:pPr>
            <a:r>
              <a:rPr lang="en-US" sz="2000" dirty="0">
                <a:latin typeface="Calisto MT" pitchFamily="18" charset="0"/>
                <a:ea typeface="Calibri"/>
                <a:cs typeface="Calibri"/>
              </a:rPr>
              <a:t>It increases success rate of the message recovery.</a:t>
            </a:r>
          </a:p>
          <a:p>
            <a:pPr marL="457200" indent="-457200">
              <a:buFont typeface="Arial"/>
              <a:buChar char="•"/>
            </a:pPr>
            <a:r>
              <a:rPr lang="en-US" sz="2000" dirty="0">
                <a:latin typeface="Calisto MT" pitchFamily="18" charset="0"/>
                <a:ea typeface="Calibri"/>
                <a:cs typeface="Calibri"/>
              </a:rPr>
              <a:t>The leakage in the target implementation of crystal-kyber is uneven.</a:t>
            </a:r>
          </a:p>
          <a:p>
            <a:pPr marL="457200" indent="-457200">
              <a:buFont typeface="Arial"/>
              <a:buChar char="•"/>
            </a:pPr>
            <a:r>
              <a:rPr lang="en-US" sz="2000" dirty="0">
                <a:latin typeface="Calisto MT" pitchFamily="18" charset="0"/>
                <a:ea typeface="Calibri"/>
                <a:cs typeface="Calibri"/>
              </a:rPr>
              <a:t>First bit of each msg byte leak much stronger than the last one.</a:t>
            </a:r>
          </a:p>
          <a:p>
            <a:pPr marL="457200" indent="-457200">
              <a:buFont typeface="Arial"/>
              <a:buChar char="•"/>
            </a:pPr>
            <a:r>
              <a:rPr lang="en-US" sz="2000" dirty="0">
                <a:latin typeface="Calisto MT" pitchFamily="18" charset="0"/>
                <a:ea typeface="Calibri"/>
                <a:cs typeface="Calibri"/>
              </a:rPr>
              <a:t>We cyclically rotate the message to shift its bits from "less leaky" positions to "more leaky" and then extract them from there.</a:t>
            </a:r>
          </a:p>
          <a:p>
            <a:pPr marL="457200" indent="-457200">
              <a:buFont typeface="Arial"/>
              <a:buChar char="•"/>
            </a:pPr>
            <a:r>
              <a:rPr lang="en-US" sz="2000" dirty="0">
                <a:latin typeface="Calisto MT" pitchFamily="18" charset="0"/>
                <a:ea typeface="Calibri"/>
                <a:cs typeface="Calibri"/>
              </a:rPr>
              <a:t>Rotation happens by manipulating the corresponding ciphertexts.</a:t>
            </a:r>
          </a:p>
          <a:p>
            <a:pPr marL="457200" indent="-457200">
              <a:buFont typeface="Arial"/>
              <a:buChar char="•"/>
            </a:pPr>
            <a:endParaRPr lang="en-US" sz="2000" dirty="0">
              <a:ea typeface="Calibri"/>
              <a:cs typeface="Calibri"/>
            </a:endParaRPr>
          </a:p>
        </p:txBody>
      </p:sp>
      <p:sp>
        <p:nvSpPr>
          <p:cNvPr id="7" name="TextBox 6">
            <a:extLst>
              <a:ext uri="{FF2B5EF4-FFF2-40B4-BE49-F238E27FC236}">
                <a16:creationId xmlns:a16="http://schemas.microsoft.com/office/drawing/2014/main" id="{03854CE1-42B7-42C8-5700-697DBB627225}"/>
              </a:ext>
            </a:extLst>
          </p:cNvPr>
          <p:cNvSpPr txBox="1"/>
          <p:nvPr/>
        </p:nvSpPr>
        <p:spPr>
          <a:xfrm>
            <a:off x="666750" y="3217906"/>
            <a:ext cx="1095374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ea typeface="Calibri"/>
                <a:cs typeface="Calibri"/>
              </a:rPr>
              <a:t>Session-key Recovery</a:t>
            </a:r>
          </a:p>
          <a:p>
            <a:endParaRPr lang="en-US" sz="2800" b="1" dirty="0">
              <a:latin typeface="Calisto MT" pitchFamily="18" charset="0"/>
              <a:ea typeface="Calibri"/>
              <a:cs typeface="Calibri"/>
            </a:endParaRPr>
          </a:p>
          <a:p>
            <a:r>
              <a:rPr lang="en-US" sz="2800" b="1" dirty="0">
                <a:latin typeface="Calisto MT" pitchFamily="18" charset="0"/>
                <a:ea typeface="Calibri"/>
                <a:cs typeface="Calibri"/>
              </a:rPr>
              <a:t> </a:t>
            </a:r>
            <a:r>
              <a:rPr lang="en-US" sz="2000" dirty="0">
                <a:latin typeface="Calisto MT" pitchFamily="18" charset="0"/>
                <a:ea typeface="Calibri"/>
                <a:cs typeface="Calibri"/>
              </a:rPr>
              <a:t>Given ciphertext c, the session key K can be obtained by recovering the message m contained in c and then computing</a:t>
            </a:r>
          </a:p>
          <a:p>
            <a:r>
              <a:rPr lang="en-US" sz="2000" dirty="0">
                <a:latin typeface="Calisto MT" pitchFamily="18" charset="0"/>
                <a:ea typeface="Calibri"/>
                <a:cs typeface="Calibri"/>
              </a:rPr>
              <a:t>                           </a:t>
            </a:r>
            <a:r>
              <a:rPr lang="en-US" sz="2000" b="1" dirty="0">
                <a:latin typeface="Calisto MT" pitchFamily="18" charset="0"/>
                <a:ea typeface="+mn-lt"/>
                <a:cs typeface="+mn-lt"/>
              </a:rPr>
              <a:t>(Kˆ', r') =G(m, H(pk)) and K = KDF(Kˆ', c)</a:t>
            </a:r>
          </a:p>
          <a:p>
            <a:endParaRPr lang="en-US" sz="2000" b="1" dirty="0">
              <a:latin typeface="Calisto MT" pitchFamily="18" charset="0"/>
              <a:ea typeface="Calibri"/>
              <a:cs typeface="Calibri"/>
            </a:endParaRPr>
          </a:p>
          <a:p>
            <a:r>
              <a:rPr lang="en-US" sz="2000" dirty="0">
                <a:latin typeface="Calisto MT" pitchFamily="18" charset="0"/>
                <a:ea typeface="Calibri"/>
                <a:cs typeface="Calibri"/>
              </a:rPr>
              <a:t>       (here, Kˆ'=session key vector representation, r'=seed(a parameter that initializes RNG used for data sampling),G&amp;H=hash function, m=plaintext message, KDF=key derivation function, c=ciphertext)</a:t>
            </a:r>
          </a:p>
          <a:p>
            <a:r>
              <a:rPr lang="en-US" sz="2000" dirty="0">
                <a:ea typeface="Calibri"/>
                <a:cs typeface="Calibri"/>
              </a:rPr>
              <a:t>    </a:t>
            </a:r>
          </a:p>
          <a:p>
            <a:endParaRPr lang="en-US" sz="2800" b="1" dirty="0">
              <a:ea typeface="Calibri"/>
              <a:cs typeface="Calibri"/>
            </a:endParaRPr>
          </a:p>
        </p:txBody>
      </p:sp>
    </p:spTree>
    <p:extLst>
      <p:ext uri="{BB962C8B-B14F-4D97-AF65-F5344CB8AC3E}">
        <p14:creationId xmlns:p14="http://schemas.microsoft.com/office/powerpoint/2010/main" val="18740073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617046-4D06-B100-DFEF-DFA285D705D8}"/>
              </a:ext>
            </a:extLst>
          </p:cNvPr>
          <p:cNvSpPr txBox="1"/>
          <p:nvPr/>
        </p:nvSpPr>
        <p:spPr>
          <a:xfrm>
            <a:off x="0" y="404890"/>
            <a:ext cx="12192000"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ea typeface="Calibri"/>
                <a:cs typeface="Calibri"/>
              </a:rPr>
              <a:t>	Secret Key</a:t>
            </a:r>
          </a:p>
          <a:p>
            <a:endParaRPr lang="en-US" sz="2800" b="1" dirty="0">
              <a:latin typeface="Calisto MT" pitchFamily="18" charset="0"/>
              <a:ea typeface="Calibri"/>
              <a:cs typeface="Calibri"/>
            </a:endParaRPr>
          </a:p>
          <a:p>
            <a:r>
              <a:rPr lang="en-US" sz="2000" dirty="0">
                <a:latin typeface="Calisto MT" pitchFamily="18" charset="0"/>
                <a:ea typeface="Calibri"/>
                <a:cs typeface="Calibri"/>
              </a:rPr>
              <a:t>	About this approach we discussed in the previous chapter here we will discuss about its message bit probability.</a:t>
            </a:r>
            <a:r>
              <a:rPr lang="en-US" sz="2000" dirty="0">
                <a:latin typeface="Calisto MT" pitchFamily="18" charset="0"/>
                <a:ea typeface="+mn-lt"/>
                <a:cs typeface="+mn-lt"/>
              </a:rPr>
              <a:t> S-key can be recovered with 12 queries assuming perfect message bit recovery, but recovering all message bits with 100% probability is very difficult in practice. </a:t>
            </a:r>
          </a:p>
          <a:p>
            <a:r>
              <a:rPr lang="en-US" sz="2000" dirty="0">
                <a:latin typeface="Calisto MT" pitchFamily="18" charset="0"/>
                <a:ea typeface="+mn-lt"/>
                <a:cs typeface="+mn-lt"/>
              </a:rPr>
              <a:t>	Average empirical probability of message bit recovery is 99.7%. Single 256-bit message correctly is 0.997256 = 46.34%. Probability of recovering all 12 messages correctly is 0.463412 = 9.8 × 10−5.</a:t>
            </a:r>
          </a:p>
          <a:p>
            <a:endParaRPr lang="en-US" sz="2000" dirty="0">
              <a:latin typeface="Calisto MT" pitchFamily="18" charset="0"/>
              <a:ea typeface="+mn-lt"/>
              <a:cs typeface="+mn-lt"/>
            </a:endParaRPr>
          </a:p>
          <a:p>
            <a:r>
              <a:rPr lang="en-US" sz="2800" b="1" dirty="0">
                <a:latin typeface="Calisto MT" pitchFamily="18" charset="0"/>
                <a:ea typeface="+mn-lt"/>
                <a:cs typeface="+mn-lt"/>
              </a:rPr>
              <a:t>	ECC based approach</a:t>
            </a:r>
          </a:p>
          <a:p>
            <a:endParaRPr lang="en-US" sz="2800" b="1" dirty="0">
              <a:latin typeface="Calisto MT" pitchFamily="18" charset="0"/>
              <a:ea typeface="+mn-lt"/>
              <a:cs typeface="+mn-lt"/>
            </a:endParaRPr>
          </a:p>
          <a:p>
            <a:pPr marL="342900" indent="-342900">
              <a:buFont typeface="Arial"/>
              <a:buChar char="•"/>
            </a:pPr>
            <a:r>
              <a:rPr lang="en-US" sz="2000" dirty="0">
                <a:latin typeface="Calisto MT" pitchFamily="18" charset="0"/>
                <a:ea typeface="+mn-lt"/>
                <a:cs typeface="+mn-lt"/>
              </a:rPr>
              <a:t>Error correcting code based chosen ciphertexts construction method.</a:t>
            </a:r>
          </a:p>
          <a:p>
            <a:pPr marL="342900" indent="-342900">
              <a:buFont typeface="Arial"/>
              <a:buChar char="•"/>
            </a:pPr>
            <a:r>
              <a:rPr lang="en-US" sz="2000" dirty="0">
                <a:latin typeface="Calisto MT" pitchFamily="18" charset="0"/>
                <a:ea typeface="Calibri"/>
                <a:cs typeface="Calibri"/>
              </a:rPr>
              <a:t>Secret key coefficients are mapped into codewords composed from the message bits.</a:t>
            </a:r>
          </a:p>
          <a:p>
            <a:pPr marL="342900" indent="-342900">
              <a:buFont typeface="Arial"/>
              <a:buChar char="•"/>
            </a:pPr>
            <a:r>
              <a:rPr lang="en-US" sz="2000" dirty="0">
                <a:latin typeface="Calisto MT" pitchFamily="18" charset="0"/>
                <a:ea typeface="+mn-lt"/>
                <a:cs typeface="+mn-lt"/>
              </a:rPr>
              <a:t>The mapping for Saber algorithm shown e</a:t>
            </a:r>
            <a:r>
              <a:rPr lang="en-US" sz="2000" dirty="0">
                <a:latin typeface="Calisto MT" pitchFamily="18" charset="0"/>
                <a:ea typeface="Calibri"/>
                <a:cs typeface="Calibri"/>
              </a:rPr>
              <a:t>xtended hamming code can correct single bit error and detect two errors in each secret key coefficient.</a:t>
            </a:r>
          </a:p>
          <a:p>
            <a:pPr marL="342900" indent="-342900">
              <a:buFont typeface="Arial"/>
              <a:buChar char="•"/>
            </a:pPr>
            <a:r>
              <a:rPr lang="en-US" sz="2000" dirty="0">
                <a:latin typeface="Calisto MT" pitchFamily="18" charset="0"/>
                <a:ea typeface="Calibri"/>
                <a:cs typeface="Calibri"/>
              </a:rPr>
              <a:t>The presented ECC based approach is general and can be extended to other ECCs and other LWE/LWR algorithms.</a:t>
            </a:r>
          </a:p>
          <a:p>
            <a:pPr marL="342900" indent="-342900">
              <a:buFont typeface="Arial"/>
              <a:buChar char="•"/>
            </a:pPr>
            <a:endParaRPr lang="en-US" sz="2000" dirty="0">
              <a:ea typeface="Calibri"/>
              <a:cs typeface="Calibri"/>
            </a:endParaRPr>
          </a:p>
        </p:txBody>
      </p:sp>
    </p:spTree>
    <p:extLst>
      <p:ext uri="{BB962C8B-B14F-4D97-AF65-F5344CB8AC3E}">
        <p14:creationId xmlns:p14="http://schemas.microsoft.com/office/powerpoint/2010/main" val="2601818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04350A-42B3-7255-29B3-50B04EDAF311}"/>
              </a:ext>
            </a:extLst>
          </p:cNvPr>
          <p:cNvSpPr txBox="1"/>
          <p:nvPr/>
        </p:nvSpPr>
        <p:spPr>
          <a:xfrm>
            <a:off x="0" y="0"/>
            <a:ext cx="12192000" cy="81253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ct val="0"/>
              </a:spcBef>
            </a:pPr>
            <a:r>
              <a:rPr lang="en-US" sz="2800" b="1" dirty="0">
                <a:latin typeface="Calisto MT" pitchFamily="18" charset="0"/>
                <a:ea typeface="Calibri"/>
                <a:cs typeface="Calibri"/>
              </a:rPr>
              <a:t>Exploit Vulnerabilities : </a:t>
            </a:r>
          </a:p>
          <a:p>
            <a:pPr>
              <a:spcBef>
                <a:spcPct val="0"/>
              </a:spcBef>
            </a:pPr>
            <a:endParaRPr lang="en-US" dirty="0">
              <a:latin typeface="Calisto MT" pitchFamily="18" charset="0"/>
              <a:ea typeface="Calibri"/>
              <a:cs typeface="Calibri"/>
            </a:endParaRPr>
          </a:p>
          <a:p>
            <a:pPr marL="342900" indent="-342900">
              <a:spcBef>
                <a:spcPct val="0"/>
              </a:spcBef>
              <a:buFont typeface="Arial"/>
              <a:buChar char="•"/>
            </a:pPr>
            <a:r>
              <a:rPr lang="en-US" sz="2000" dirty="0">
                <a:latin typeface="Calisto MT" pitchFamily="18" charset="0"/>
                <a:ea typeface="+mn-lt"/>
                <a:cs typeface="+mn-lt"/>
              </a:rPr>
              <a:t>The attack on the first-order masked Saber exploits two leakage points during message decoding. The first one is in the primitive for masked logical shifting on arithmetic shares poly_A2A().Here leakage is bitwise and identical.</a:t>
            </a:r>
          </a:p>
          <a:p>
            <a:pPr>
              <a:spcBef>
                <a:spcPct val="0"/>
              </a:spcBef>
            </a:pPr>
            <a:endParaRPr lang="en-US" sz="2000" dirty="0">
              <a:latin typeface="Calisto MT" pitchFamily="18" charset="0"/>
              <a:ea typeface="Calibri"/>
              <a:cs typeface="Calibri"/>
            </a:endParaRPr>
          </a:p>
          <a:p>
            <a:pPr marL="342900" indent="-342900">
              <a:spcBef>
                <a:spcPct val="0"/>
              </a:spcBef>
              <a:buFont typeface="Arial"/>
              <a:buChar char="•"/>
            </a:pPr>
            <a:r>
              <a:rPr lang="en-US" sz="2000" dirty="0">
                <a:latin typeface="Calisto MT" pitchFamily="18" charset="0"/>
                <a:ea typeface="Calibri"/>
                <a:cs typeface="Calibri"/>
              </a:rPr>
              <a:t>Second leakage point</a:t>
            </a:r>
            <a:r>
              <a:rPr lang="en-US" sz="2000" dirty="0">
                <a:latin typeface="Calisto MT" pitchFamily="18" charset="0"/>
                <a:ea typeface="+mn-lt"/>
                <a:cs typeface="+mn-lt"/>
              </a:rPr>
              <a:t> POL2MSG(),packs decoded msg bits into byte array in memory, here leakage different for different bit positions within a byte.</a:t>
            </a:r>
          </a:p>
          <a:p>
            <a:pPr>
              <a:spcBef>
                <a:spcPct val="0"/>
              </a:spcBef>
            </a:pPr>
            <a:endParaRPr lang="en-US" sz="2000" dirty="0">
              <a:latin typeface="Calisto MT" pitchFamily="18" charset="0"/>
              <a:ea typeface="Calibri"/>
              <a:cs typeface="Calibri"/>
            </a:endParaRPr>
          </a:p>
          <a:p>
            <a:pPr marL="342900" indent="-342900">
              <a:spcBef>
                <a:spcPct val="0"/>
              </a:spcBef>
              <a:buFont typeface="Arial"/>
              <a:buChar char="•"/>
            </a:pPr>
            <a:r>
              <a:rPr lang="en-US" sz="2000" dirty="0">
                <a:latin typeface="Calisto MT" pitchFamily="18" charset="0"/>
                <a:ea typeface="Calibri"/>
                <a:cs typeface="Calibri"/>
              </a:rPr>
              <a:t>The bit which is packed first leaks much stronger than the bit which is packed last. This type of leakage is known as </a:t>
            </a:r>
            <a:r>
              <a:rPr lang="en-US" sz="2000" b="1" dirty="0">
                <a:latin typeface="Calisto MT" pitchFamily="18" charset="0"/>
                <a:ea typeface="Calibri"/>
                <a:cs typeface="Calibri"/>
              </a:rPr>
              <a:t>Incremental-Storage Vulnerability </a:t>
            </a:r>
            <a:r>
              <a:rPr lang="en-US" sz="2000" dirty="0">
                <a:latin typeface="Calisto MT" pitchFamily="18" charset="0"/>
                <a:ea typeface="Calibri"/>
                <a:cs typeface="Calibri"/>
              </a:rPr>
              <a:t>(results incremental update of the same memory location during bit/byte packing operations).</a:t>
            </a:r>
          </a:p>
          <a:p>
            <a:pPr>
              <a:spcBef>
                <a:spcPct val="0"/>
              </a:spcBef>
            </a:pPr>
            <a:endParaRPr lang="en-US" sz="2000" dirty="0">
              <a:latin typeface="Calisto MT" pitchFamily="18" charset="0"/>
              <a:ea typeface="Calibri"/>
              <a:cs typeface="Calibri"/>
            </a:endParaRPr>
          </a:p>
          <a:p>
            <a:pPr marL="342900" indent="-342900">
              <a:spcBef>
                <a:spcPct val="0"/>
              </a:spcBef>
              <a:buFont typeface="Arial"/>
              <a:buChar char="•"/>
            </a:pPr>
            <a:r>
              <a:rPr lang="en-US" sz="2000" dirty="0">
                <a:latin typeface="Calisto MT" pitchFamily="18" charset="0"/>
                <a:ea typeface="Calibri"/>
                <a:cs typeface="Calibri"/>
              </a:rPr>
              <a:t>Higher-order masked Saber exploits (make use of) a leakage point during the message decoding, the primitive A2B_bitsliced_msg().</a:t>
            </a:r>
          </a:p>
          <a:p>
            <a:pPr marL="342900" indent="-342900">
              <a:spcBef>
                <a:spcPct val="0"/>
              </a:spcBef>
              <a:buFont typeface="Arial"/>
              <a:buChar char="•"/>
            </a:pPr>
            <a:endParaRPr lang="en-US" sz="2000" dirty="0">
              <a:latin typeface="Calisto MT" pitchFamily="18" charset="0"/>
              <a:ea typeface="Calibri"/>
              <a:cs typeface="Calibri"/>
            </a:endParaRPr>
          </a:p>
          <a:p>
            <a:pPr marL="342900" indent="-342900">
              <a:spcBef>
                <a:spcPct val="0"/>
              </a:spcBef>
              <a:buFont typeface="Arial"/>
              <a:buChar char="•"/>
            </a:pPr>
            <a:r>
              <a:rPr lang="en-US" sz="2000" dirty="0">
                <a:latin typeface="Calisto MT" pitchFamily="18" charset="0"/>
                <a:ea typeface="Calibri"/>
                <a:cs typeface="Calibri"/>
              </a:rPr>
              <a:t>Leakage of poly_A2A() and A2B_bitsliced_msg() is bitwise identical(except corner cases),the difference between them is A2B_bitsliced_msg() is executed in eight 32 bit iterations, end of each iteration when arithmetic to boolean conversion of shares is completed, the shares are copied from intermediate variable into the message structure, one bit at a time. This is called </a:t>
            </a:r>
            <a:r>
              <a:rPr lang="en-US" sz="2000" b="1" dirty="0">
                <a:latin typeface="Calisto MT" pitchFamily="18" charset="0"/>
                <a:ea typeface="Calibri"/>
                <a:cs typeface="Calibri"/>
              </a:rPr>
              <a:t>location of vulnerability</a:t>
            </a:r>
            <a:r>
              <a:rPr lang="en-US" sz="2000" dirty="0">
                <a:latin typeface="Calisto MT" pitchFamily="18" charset="0"/>
                <a:ea typeface="Calibri"/>
                <a:cs typeface="Calibri"/>
              </a:rPr>
              <a:t>(the state of being harmed).</a:t>
            </a:r>
          </a:p>
          <a:p>
            <a:pPr marL="342900" indent="-342900">
              <a:spcBef>
                <a:spcPct val="0"/>
              </a:spcBef>
              <a:buFont typeface="Arial"/>
              <a:buChar char="•"/>
            </a:pPr>
            <a:endParaRPr lang="en-US" sz="2000" dirty="0">
              <a:ea typeface="Calibri"/>
              <a:cs typeface="Calibri"/>
            </a:endParaRPr>
          </a:p>
          <a:p>
            <a:pPr marL="342900" indent="-342900">
              <a:spcBef>
                <a:spcPct val="0"/>
              </a:spcBef>
              <a:buFont typeface="Arial"/>
              <a:buChar char="•"/>
            </a:pPr>
            <a:endParaRPr lang="en-US" sz="2000" dirty="0">
              <a:ea typeface="Calibri"/>
              <a:cs typeface="Calibri"/>
            </a:endParaRPr>
          </a:p>
          <a:p>
            <a:endParaRPr lang="en-US" sz="2800" b="1" dirty="0">
              <a:ea typeface="Calibri"/>
              <a:cs typeface="Calibri"/>
            </a:endParaRPr>
          </a:p>
          <a:p>
            <a:endParaRPr lang="en-US" sz="2800" b="1" dirty="0">
              <a:ea typeface="Calibri"/>
              <a:cs typeface="Calibri"/>
            </a:endParaRPr>
          </a:p>
        </p:txBody>
      </p:sp>
    </p:spTree>
    <p:extLst>
      <p:ext uri="{BB962C8B-B14F-4D97-AF65-F5344CB8AC3E}">
        <p14:creationId xmlns:p14="http://schemas.microsoft.com/office/powerpoint/2010/main" val="2265111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870154-ED9D-6EB3-86A6-B67AA635579A}"/>
              </a:ext>
            </a:extLst>
          </p:cNvPr>
          <p:cNvSpPr txBox="1"/>
          <p:nvPr/>
        </p:nvSpPr>
        <p:spPr>
          <a:xfrm>
            <a:off x="0" y="243164"/>
            <a:ext cx="8117675" cy="35086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ea typeface="+mn-lt"/>
                <a:cs typeface="+mn-lt"/>
              </a:rPr>
              <a:t>Algorithm : Message Encoding from CRYSTALS-Kyber :</a:t>
            </a:r>
          </a:p>
          <a:p>
            <a:r>
              <a:rPr lang="en-US" dirty="0">
                <a:latin typeface="Calisto MT" pitchFamily="18" charset="0"/>
                <a:ea typeface="Calibri"/>
                <a:cs typeface="Calibri"/>
              </a:rPr>
              <a:t> </a:t>
            </a:r>
          </a:p>
          <a:p>
            <a:r>
              <a:rPr lang="en-US" dirty="0">
                <a:latin typeface="Calisto MT" pitchFamily="18" charset="0"/>
                <a:ea typeface="Calibri"/>
                <a:cs typeface="Calibri"/>
              </a:rPr>
              <a:t>  </a:t>
            </a:r>
            <a:r>
              <a:rPr lang="en-US" sz="2000" dirty="0">
                <a:latin typeface="Calisto MT" pitchFamily="18" charset="0"/>
                <a:ea typeface="+mn-lt"/>
                <a:cs typeface="+mn-lt"/>
              </a:rPr>
              <a:t>function poly_frommsg(poly *r, unsigned char msg[32])    uint16 mask </a:t>
            </a:r>
          </a:p>
          <a:p>
            <a:r>
              <a:rPr lang="en-US" sz="2000" dirty="0">
                <a:latin typeface="Calisto MT" pitchFamily="18" charset="0"/>
                <a:ea typeface="+mn-lt"/>
                <a:cs typeface="+mn-lt"/>
              </a:rPr>
              <a:t>    for (int i=1; i &lt; 32; i++) do</a:t>
            </a:r>
          </a:p>
          <a:p>
            <a:r>
              <a:rPr lang="en-US" sz="2000" dirty="0">
                <a:latin typeface="Calisto MT" pitchFamily="18" charset="0"/>
                <a:ea typeface="+mn-lt"/>
                <a:cs typeface="+mn-lt"/>
              </a:rPr>
              <a:t>     for (int j=0; i &lt; 8; j++) do </a:t>
            </a:r>
          </a:p>
          <a:p>
            <a:r>
              <a:rPr lang="en-US" sz="2000" dirty="0">
                <a:latin typeface="Calisto MT" pitchFamily="18" charset="0"/>
                <a:ea typeface="+mn-lt"/>
                <a:cs typeface="+mn-lt"/>
              </a:rPr>
              <a:t>    mask = -((msg[i] &gt;&gt; j) &amp;) 1 ) </a:t>
            </a:r>
          </a:p>
          <a:p>
            <a:r>
              <a:rPr lang="en-US" sz="2000" dirty="0">
                <a:latin typeface="Calisto MT" pitchFamily="18" charset="0"/>
                <a:ea typeface="+mn-lt"/>
                <a:cs typeface="+mn-lt"/>
              </a:rPr>
              <a:t>    r.coeff[8*i+j] = mask &amp; ((KYBER_Q + 1)/2) </a:t>
            </a:r>
          </a:p>
          <a:p>
            <a:r>
              <a:rPr lang="en-US" sz="2000" dirty="0">
                <a:latin typeface="Calisto MT" pitchFamily="18" charset="0"/>
                <a:ea typeface="+mn-lt"/>
                <a:cs typeface="+mn-lt"/>
              </a:rPr>
              <a:t>    end for</a:t>
            </a:r>
          </a:p>
          <a:p>
            <a:r>
              <a:rPr lang="en-US" sz="2000" dirty="0">
                <a:latin typeface="Calisto MT" pitchFamily="18" charset="0"/>
                <a:ea typeface="+mn-lt"/>
                <a:cs typeface="+mn-lt"/>
              </a:rPr>
              <a:t>    end for </a:t>
            </a:r>
          </a:p>
          <a:p>
            <a:r>
              <a:rPr lang="en-US" sz="2000" dirty="0">
                <a:latin typeface="Calisto MT" pitchFamily="18" charset="0"/>
                <a:ea typeface="+mn-lt"/>
                <a:cs typeface="+mn-lt"/>
              </a:rPr>
              <a:t>  end function</a:t>
            </a:r>
            <a:endParaRPr lang="en-US" sz="2000" dirty="0">
              <a:latin typeface="Calisto MT" pitchFamily="18" charset="0"/>
              <a:ea typeface="Calibri"/>
              <a:cs typeface="Calibri"/>
            </a:endParaRPr>
          </a:p>
        </p:txBody>
      </p:sp>
      <p:sp>
        <p:nvSpPr>
          <p:cNvPr id="5" name="TextBox 4">
            <a:extLst>
              <a:ext uri="{FF2B5EF4-FFF2-40B4-BE49-F238E27FC236}">
                <a16:creationId xmlns:a16="http://schemas.microsoft.com/office/drawing/2014/main" id="{23A6FFE2-33A9-159E-A8B9-199009EBDEA6}"/>
              </a:ext>
            </a:extLst>
          </p:cNvPr>
          <p:cNvSpPr txBox="1"/>
          <p:nvPr/>
        </p:nvSpPr>
        <p:spPr>
          <a:xfrm>
            <a:off x="0" y="4121149"/>
            <a:ext cx="1219200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sto MT" pitchFamily="18" charset="0"/>
                <a:ea typeface="Calibri"/>
                <a:cs typeface="Calibri"/>
              </a:rPr>
              <a:t>Here, </a:t>
            </a:r>
            <a:r>
              <a:rPr lang="en-US" sz="2000" dirty="0">
                <a:latin typeface="Calisto MT" pitchFamily="18" charset="0"/>
                <a:ea typeface="Calibri"/>
                <a:cs typeface="Calibri"/>
              </a:rPr>
              <a:t> poly_frommsg=function name, poly *r=a pointer to poly object, unsigned char msg[32]=an array 32 unsigned characters representing a message, uint16 mask=unsigned 16bit integer variable, mask = -((msg[i] &gt;&gt; j) &amp;) 1 ) = this creates a mask where all bits are set to 1 except for j-th bit , which is set to 0 based on value corresponding bit msg[i], r.coeff[8*i+j] = mask &amp; ((KYBER_Q + 1)/2) = sets coeff in the polynomial to either 0 or a specific value based on the bit value in the msg and the constant Kyber_Q. </a:t>
            </a:r>
          </a:p>
        </p:txBody>
      </p:sp>
      <p:sp>
        <p:nvSpPr>
          <p:cNvPr id="7" name="Rectangle 6">
            <a:extLst>
              <a:ext uri="{FF2B5EF4-FFF2-40B4-BE49-F238E27FC236}">
                <a16:creationId xmlns:a16="http://schemas.microsoft.com/office/drawing/2014/main" id="{3209AADC-B6F5-94CE-B72E-F5A5E260106A}"/>
              </a:ext>
            </a:extLst>
          </p:cNvPr>
          <p:cNvSpPr/>
          <p:nvPr/>
        </p:nvSpPr>
        <p:spPr>
          <a:xfrm flipH="1">
            <a:off x="8117676" y="504967"/>
            <a:ext cx="3906010" cy="29240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A9AB008-3D5F-0BCF-6A3D-62F3E0979B9E}"/>
              </a:ext>
            </a:extLst>
          </p:cNvPr>
          <p:cNvSpPr txBox="1"/>
          <p:nvPr/>
        </p:nvSpPr>
        <p:spPr>
          <a:xfrm>
            <a:off x="8267804" y="673851"/>
            <a:ext cx="361949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sto MT" pitchFamily="18" charset="0"/>
                <a:ea typeface="Calibri"/>
                <a:cs typeface="Calibri"/>
              </a:rPr>
              <a:t>Algorithm mask value has only two states 0*0000 or 0*FFFF, since difference of hamming weight between the states is equal to 16,it can be easily distinguished from power traces, this is called </a:t>
            </a:r>
            <a:r>
              <a:rPr lang="en-US" b="1" dirty="0">
                <a:latin typeface="Calisto MT" pitchFamily="18" charset="0"/>
                <a:ea typeface="Calibri"/>
                <a:cs typeface="Calibri"/>
              </a:rPr>
              <a:t>Determined Leakage Vulnerability.</a:t>
            </a:r>
          </a:p>
        </p:txBody>
      </p:sp>
    </p:spTree>
    <p:extLst>
      <p:ext uri="{BB962C8B-B14F-4D97-AF65-F5344CB8AC3E}">
        <p14:creationId xmlns:p14="http://schemas.microsoft.com/office/powerpoint/2010/main" val="41396133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0101E2-D306-FC88-B23B-F4491821F9CB}"/>
              </a:ext>
            </a:extLst>
          </p:cNvPr>
          <p:cNvSpPr txBox="1"/>
          <p:nvPr/>
        </p:nvSpPr>
        <p:spPr>
          <a:xfrm>
            <a:off x="0" y="346119"/>
            <a:ext cx="121920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dirty="0">
                <a:latin typeface="Calisto MT" pitchFamily="18" charset="0"/>
                <a:ea typeface="Calibri"/>
                <a:cs typeface="Calibri"/>
              </a:rPr>
              <a:t>Higher order masked crystal-kyber exploits a leakage point during the msg encoding performed when re-encryption step happening for decapsulation.</a:t>
            </a:r>
          </a:p>
          <a:p>
            <a:pPr marL="285750" indent="-285750">
              <a:buFont typeface="Arial"/>
              <a:buChar char="•"/>
            </a:pPr>
            <a:r>
              <a:rPr lang="en-US" sz="2000" dirty="0">
                <a:latin typeface="Calisto MT" pitchFamily="18" charset="0"/>
                <a:ea typeface="Calibri"/>
                <a:cs typeface="Calibri"/>
              </a:rPr>
              <a:t>In higher order masked Crystal-kyber the leakage is different for different bit positions within a byte. </a:t>
            </a:r>
          </a:p>
        </p:txBody>
      </p:sp>
      <p:sp>
        <p:nvSpPr>
          <p:cNvPr id="6" name="TextBox 5">
            <a:extLst>
              <a:ext uri="{FF2B5EF4-FFF2-40B4-BE49-F238E27FC236}">
                <a16:creationId xmlns:a16="http://schemas.microsoft.com/office/drawing/2014/main" id="{62E50A97-BD47-9D5C-73C3-7786659C6C90}"/>
              </a:ext>
            </a:extLst>
          </p:cNvPr>
          <p:cNvSpPr txBox="1"/>
          <p:nvPr/>
        </p:nvSpPr>
        <p:spPr>
          <a:xfrm>
            <a:off x="-13317" y="1564243"/>
            <a:ext cx="12205317"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ea typeface="Calibri"/>
                <a:cs typeface="Calibri"/>
              </a:rPr>
              <a:t>	Experimental Results : </a:t>
            </a:r>
          </a:p>
          <a:p>
            <a:endParaRPr lang="en-US" dirty="0">
              <a:latin typeface="Calisto MT" pitchFamily="18" charset="0"/>
            </a:endParaRPr>
          </a:p>
          <a:p>
            <a:pPr marL="342900" indent="-342900">
              <a:buFont typeface="Arial"/>
              <a:buChar char="•"/>
            </a:pPr>
            <a:r>
              <a:rPr lang="en-US" dirty="0">
                <a:latin typeface="Calisto MT" pitchFamily="18" charset="0"/>
                <a:ea typeface="Calibri"/>
                <a:cs typeface="Calibri"/>
              </a:rPr>
              <a:t>From </a:t>
            </a:r>
            <a:r>
              <a:rPr lang="en-US" dirty="0">
                <a:latin typeface="Calisto MT" pitchFamily="18" charset="0"/>
                <a:ea typeface="+mn-lt"/>
                <a:cs typeface="+mn-lt"/>
              </a:rPr>
              <a:t>Paper-I we get to know message recovery attacks and secret key recovery attacks ECC-based chosen ciphertext construction method was essential for improving the success rate of secret key recovery.</a:t>
            </a:r>
            <a:endParaRPr lang="en-US" b="1" dirty="0">
              <a:latin typeface="Calisto MT" pitchFamily="18" charset="0"/>
              <a:ea typeface="Calibri"/>
              <a:cs typeface="Calibri"/>
            </a:endParaRPr>
          </a:p>
          <a:p>
            <a:pPr marL="342900" indent="-342900">
              <a:buFont typeface="Arial"/>
              <a:buChar char="•"/>
            </a:pPr>
            <a:r>
              <a:rPr lang="en-US" dirty="0">
                <a:latin typeface="Calisto MT" pitchFamily="18" charset="0"/>
                <a:ea typeface="+mn-lt"/>
                <a:cs typeface="+mn-lt"/>
              </a:rPr>
              <a:t>The average empirical probability of message bit recovery is 99.7%,256-bit message correctly is 0.997256 = 46.34%.</a:t>
            </a:r>
            <a:endParaRPr lang="en-US" dirty="0">
              <a:latin typeface="Calisto MT" pitchFamily="18" charset="0"/>
              <a:ea typeface="Calibri"/>
              <a:cs typeface="Calibri"/>
            </a:endParaRPr>
          </a:p>
          <a:p>
            <a:pPr marL="342900" indent="-342900">
              <a:buFont typeface="Arial"/>
              <a:buChar char="•"/>
            </a:pPr>
            <a:r>
              <a:rPr lang="en-US" dirty="0">
                <a:latin typeface="Calisto MT" pitchFamily="18" charset="0"/>
                <a:ea typeface="Calibri"/>
                <a:cs typeface="Calibri"/>
              </a:rPr>
              <a:t>From </a:t>
            </a:r>
            <a:r>
              <a:rPr lang="en-US" dirty="0">
                <a:latin typeface="Calisto MT" pitchFamily="18" charset="0"/>
                <a:ea typeface="+mn-lt"/>
                <a:cs typeface="+mn-lt"/>
              </a:rPr>
              <a:t>Paper-VI we get to know the MLPs trained for the experiments show that the average empirical probability of message bit recovery decreases with the growth of the number of shares, this is not surprising since the difficulty of the problem grows. By repeating the measurements more than once, we are still able to recover a full secret key from both DUA and a different device.</a:t>
            </a:r>
            <a:endParaRPr lang="en-US" dirty="0">
              <a:latin typeface="Calisto MT" pitchFamily="18" charset="0"/>
              <a:ea typeface="Calibri"/>
              <a:cs typeface="Calibri"/>
            </a:endParaRPr>
          </a:p>
          <a:p>
            <a:pPr marL="342900" indent="-342900">
              <a:buFont typeface="Arial"/>
              <a:buChar char="•"/>
            </a:pPr>
            <a:r>
              <a:rPr lang="en-US" dirty="0">
                <a:latin typeface="Calisto MT" pitchFamily="18" charset="0"/>
                <a:ea typeface="Calibri"/>
                <a:cs typeface="Calibri"/>
              </a:rPr>
              <a:t>From Paper-VI we get to know </a:t>
            </a:r>
            <a:r>
              <a:rPr lang="en-US" dirty="0">
                <a:latin typeface="Calisto MT" pitchFamily="18" charset="0"/>
                <a:ea typeface="+mn-lt"/>
                <a:cs typeface="+mn-lt"/>
              </a:rPr>
              <a:t>through the use of our recursive learning training method combined with cyclic rotations, we successfully recovered messages from up to the fifth-order masked implementation of CRYSTALS-Kyber.</a:t>
            </a:r>
            <a:endParaRPr lang="en-US" dirty="0">
              <a:latin typeface="Calisto MT" pitchFamily="18" charset="0"/>
              <a:ea typeface="Calibri"/>
              <a:cs typeface="Calibri"/>
            </a:endParaRPr>
          </a:p>
          <a:p>
            <a:pPr marL="342900" indent="-342900">
              <a:buFont typeface="Arial"/>
              <a:buChar char="•"/>
            </a:pPr>
            <a:r>
              <a:rPr lang="en-US" dirty="0">
                <a:latin typeface="Calisto MT" pitchFamily="18" charset="0"/>
                <a:ea typeface="+mn-lt"/>
                <a:cs typeface="+mn-lt"/>
              </a:rPr>
              <a:t>As with the higher-order Saber case, we observed a decrease in the average empirical probability of message bit recovery as the number of shares increased.</a:t>
            </a:r>
            <a:endParaRPr lang="en-US" dirty="0">
              <a:latin typeface="Calisto MT" pitchFamily="18" charset="0"/>
              <a:ea typeface="Calibri"/>
              <a:cs typeface="Calibri"/>
            </a:endParaRPr>
          </a:p>
          <a:p>
            <a:pPr marL="342900" indent="-342900">
              <a:buFont typeface="Arial"/>
              <a:buChar char="•"/>
            </a:pPr>
            <a:r>
              <a:rPr lang="en-US" dirty="0">
                <a:latin typeface="Calisto MT" pitchFamily="18" charset="0"/>
                <a:ea typeface="+mn-lt"/>
                <a:cs typeface="+mn-lt"/>
              </a:rPr>
              <a:t>For the fifth masking order, we needed to repeat the measurements more than once to increase the success rate, with five repetitions, the probability of correctly recovering a full 256-bit message is 0.99946256 = 87%.</a:t>
            </a:r>
            <a:endParaRPr lang="en-US" dirty="0">
              <a:latin typeface="Calisto MT" pitchFamily="18" charset="0"/>
              <a:ea typeface="Calibri"/>
              <a:cs typeface="Calibri"/>
            </a:endParaRPr>
          </a:p>
          <a:p>
            <a:pPr marL="342900" indent="-342900">
              <a:buFont typeface="Arial"/>
              <a:buChar char="•"/>
            </a:pPr>
            <a:endParaRPr lang="en-US" sz="2000" dirty="0">
              <a:ea typeface="Calibri"/>
              <a:cs typeface="Calibri"/>
            </a:endParaRPr>
          </a:p>
          <a:p>
            <a:endParaRPr lang="en-US" sz="2800" b="1" dirty="0">
              <a:ea typeface="Calibri"/>
              <a:cs typeface="Calibri"/>
            </a:endParaRPr>
          </a:p>
          <a:p>
            <a:endParaRPr lang="en-US" sz="2800" b="1" dirty="0">
              <a:ea typeface="Calibri"/>
              <a:cs typeface="Calibri"/>
            </a:endParaRPr>
          </a:p>
        </p:txBody>
      </p:sp>
    </p:spTree>
    <p:extLst>
      <p:ext uri="{BB962C8B-B14F-4D97-AF65-F5344CB8AC3E}">
        <p14:creationId xmlns:p14="http://schemas.microsoft.com/office/powerpoint/2010/main" val="13934680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7DBCA1-33D6-6ADA-9B07-E1BE80EF38DE}"/>
              </a:ext>
            </a:extLst>
          </p:cNvPr>
          <p:cNvSpPr txBox="1"/>
          <p:nvPr/>
        </p:nvSpPr>
        <p:spPr>
          <a:xfrm>
            <a:off x="1458686" y="947057"/>
            <a:ext cx="811530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b="1" dirty="0">
                <a:latin typeface="Calisto MT" pitchFamily="18" charset="0"/>
                <a:ea typeface="Calibri"/>
                <a:cs typeface="Calibri"/>
              </a:rPr>
              <a:t>SUMMARY</a:t>
            </a:r>
          </a:p>
          <a:p>
            <a:pPr algn="l"/>
            <a:endParaRPr lang="en-US" sz="2800" b="1" dirty="0">
              <a:ea typeface="Calibri"/>
              <a:cs typeface="Calibri"/>
            </a:endParaRPr>
          </a:p>
          <a:p>
            <a:pPr marL="342900" indent="-342900">
              <a:buFont typeface="Arial"/>
              <a:buChar char="•"/>
            </a:pPr>
            <a:r>
              <a:rPr lang="en-US" sz="2000" dirty="0">
                <a:latin typeface="Calisto MT" pitchFamily="18" charset="0"/>
                <a:ea typeface="+mn-lt"/>
                <a:cs typeface="+mn-lt"/>
              </a:rPr>
              <a:t>The research presented in this chapter demonstrates that deep learning is a powerful tool for analyzing masked implementations of LWE/LWR PQC algorithms.</a:t>
            </a:r>
          </a:p>
          <a:p>
            <a:endParaRPr lang="en-US" sz="2000" dirty="0">
              <a:latin typeface="Calisto MT" pitchFamily="18" charset="0"/>
              <a:ea typeface="+mn-lt"/>
              <a:cs typeface="+mn-lt"/>
            </a:endParaRPr>
          </a:p>
          <a:p>
            <a:pPr marL="342900" indent="-342900">
              <a:buFont typeface="Arial"/>
              <a:buChar char="•"/>
            </a:pPr>
            <a:r>
              <a:rPr lang="en-US" sz="2000" dirty="0">
                <a:latin typeface="Calisto MT" pitchFamily="18" charset="0"/>
                <a:ea typeface="+mn-lt"/>
                <a:cs typeface="+mn-lt"/>
              </a:rPr>
              <a:t>By recognizing significant features in traces and performing operations like XOR, deep learning enables a new class of side-channel attacks that were previously not found.</a:t>
            </a:r>
            <a:endParaRPr lang="en-US" sz="2000" dirty="0">
              <a:latin typeface="Calisto MT" pitchFamily="18" charset="0"/>
              <a:ea typeface="Calibri"/>
              <a:cs typeface="Calibri"/>
            </a:endParaRPr>
          </a:p>
        </p:txBody>
      </p:sp>
    </p:spTree>
    <p:extLst>
      <p:ext uri="{BB962C8B-B14F-4D97-AF65-F5344CB8AC3E}">
        <p14:creationId xmlns:p14="http://schemas.microsoft.com/office/powerpoint/2010/main" val="3511800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B348BF-8DC5-A82A-40C3-7E85FFAA6A73}"/>
              </a:ext>
            </a:extLst>
          </p:cNvPr>
          <p:cNvSpPr txBox="1"/>
          <p:nvPr/>
        </p:nvSpPr>
        <p:spPr>
          <a:xfrm>
            <a:off x="0" y="555171"/>
            <a:ext cx="1219200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ea typeface="+mn-lt"/>
                <a:cs typeface="+mn-lt"/>
              </a:rPr>
              <a:t>     </a:t>
            </a:r>
            <a:r>
              <a:rPr lang="en-US" sz="2800" b="1" dirty="0">
                <a:solidFill>
                  <a:srgbClr val="0070C0"/>
                </a:solidFill>
                <a:latin typeface="Calisto MT" pitchFamily="18" charset="0"/>
                <a:ea typeface="+mn-lt"/>
                <a:cs typeface="+mn-lt"/>
              </a:rPr>
              <a:t>Power Analysis of Masked &amp; Shuffled Software Implementations ( 4 )</a:t>
            </a:r>
            <a:endParaRPr lang="en-US" sz="2800" b="1" dirty="0">
              <a:solidFill>
                <a:srgbClr val="0070C0"/>
              </a:solidFill>
              <a:latin typeface="Calisto MT" pitchFamily="18" charset="0"/>
            </a:endParaRPr>
          </a:p>
        </p:txBody>
      </p:sp>
      <p:sp>
        <p:nvSpPr>
          <p:cNvPr id="5" name="TextBox 4">
            <a:extLst>
              <a:ext uri="{FF2B5EF4-FFF2-40B4-BE49-F238E27FC236}">
                <a16:creationId xmlns:a16="http://schemas.microsoft.com/office/drawing/2014/main" id="{D6FB708F-A3C7-5F7C-33C8-26E402EC7B09}"/>
              </a:ext>
            </a:extLst>
          </p:cNvPr>
          <p:cNvSpPr txBox="1"/>
          <p:nvPr/>
        </p:nvSpPr>
        <p:spPr>
          <a:xfrm>
            <a:off x="341194" y="1855605"/>
            <a:ext cx="1147776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latin typeface="Calisto MT" pitchFamily="18" charset="0"/>
                <a:ea typeface="Calibri"/>
                <a:cs typeface="Calibri"/>
              </a:rPr>
              <a:t>From previous chapter we know </a:t>
            </a:r>
            <a:r>
              <a:rPr lang="en-US" dirty="0">
                <a:latin typeface="Calisto MT" pitchFamily="18" charset="0"/>
                <a:ea typeface="+mn-lt"/>
                <a:cs typeface="+mn-lt"/>
              </a:rPr>
              <a:t>for software implementations of Saber and CRYSTALS-Kyber algorithms, masking does not provide adequate protection from side-channel analysis. </a:t>
            </a:r>
          </a:p>
          <a:p>
            <a:endParaRPr lang="en-US" dirty="0">
              <a:latin typeface="Calisto MT" pitchFamily="18" charset="0"/>
              <a:ea typeface="Calibri"/>
              <a:cs typeface="Calibri"/>
            </a:endParaRPr>
          </a:p>
          <a:p>
            <a:pPr marL="285750" indent="-285750">
              <a:buFont typeface="Arial"/>
              <a:buChar char="•"/>
            </a:pPr>
            <a:r>
              <a:rPr lang="en-US" dirty="0">
                <a:latin typeface="Calisto MT" pitchFamily="18" charset="0"/>
                <a:ea typeface="Calibri"/>
                <a:cs typeface="Calibri"/>
              </a:rPr>
              <a:t>In this chapter we are going to discuss about masking and shuffling both countermeasures.</a:t>
            </a:r>
          </a:p>
          <a:p>
            <a:endParaRPr lang="en-US" dirty="0">
              <a:latin typeface="Calisto MT" pitchFamily="18" charset="0"/>
              <a:ea typeface="Calibri"/>
              <a:cs typeface="Calibri"/>
            </a:endParaRPr>
          </a:p>
          <a:p>
            <a:pPr marL="285750" indent="-285750">
              <a:buFont typeface="Arial"/>
              <a:buChar char="•"/>
            </a:pPr>
            <a:r>
              <a:rPr lang="en-US" dirty="0">
                <a:latin typeface="Calisto MT" pitchFamily="18" charset="0"/>
                <a:ea typeface="Calibri"/>
                <a:cs typeface="Calibri"/>
              </a:rPr>
              <a:t>We show deep learning based power analysis can break the combined countermeasures as well.</a:t>
            </a:r>
          </a:p>
          <a:p>
            <a:endParaRPr lang="en-US" dirty="0">
              <a:latin typeface="Calisto MT" pitchFamily="18" charset="0"/>
              <a:ea typeface="Calibri"/>
              <a:cs typeface="Calibri"/>
            </a:endParaRPr>
          </a:p>
          <a:p>
            <a:pPr marL="285750" indent="-285750">
              <a:buFont typeface="Arial"/>
              <a:buChar char="•"/>
            </a:pPr>
            <a:r>
              <a:rPr lang="en-US" dirty="0">
                <a:latin typeface="Calisto MT" pitchFamily="18" charset="0"/>
                <a:ea typeface="Calibri"/>
                <a:cs typeface="Calibri"/>
              </a:rPr>
              <a:t>Here we discuss two message recovery approach </a:t>
            </a:r>
          </a:p>
          <a:p>
            <a:r>
              <a:rPr lang="en-US" dirty="0">
                <a:latin typeface="Calisto MT" pitchFamily="18" charset="0"/>
                <a:ea typeface="Calibri"/>
                <a:cs typeface="Calibri"/>
              </a:rPr>
              <a:t>  1)It depicts the HW(hamming-weight) of a message remains constant independently of the bit order. So, by bit flipping a bit and re-computing the HW we can get the value of a bit.</a:t>
            </a:r>
          </a:p>
          <a:p>
            <a:r>
              <a:rPr lang="en-US" dirty="0">
                <a:latin typeface="Calisto MT" pitchFamily="18" charset="0"/>
                <a:ea typeface="Calibri"/>
                <a:cs typeface="Calibri"/>
              </a:rPr>
              <a:t>  2)It attempts to determine the correct order of the message bits by recovering FY(Fisher-yates) indexes directly, during their generation.</a:t>
            </a:r>
          </a:p>
          <a:p>
            <a:r>
              <a:rPr lang="en-US" dirty="0">
                <a:latin typeface="Calisto MT" pitchFamily="18" charset="0"/>
                <a:ea typeface="Calibri"/>
                <a:cs typeface="Calibri"/>
              </a:rPr>
              <a:t>  Both successful in recovering messages, </a:t>
            </a:r>
            <a:r>
              <a:rPr lang="en-US" dirty="0">
                <a:latin typeface="Calisto MT" pitchFamily="18" charset="0"/>
                <a:ea typeface="+mn-lt"/>
                <a:cs typeface="+mn-lt"/>
              </a:rPr>
              <a:t>by recovering messages from chosen ciphertexts, we recover the secret keys of Saber and CRYSTALS-Kyber algorithms. Also, we extend the ECC-based chosen ciphertext construction method presented in the previous chapter to ECCs with larger code distances.</a:t>
            </a:r>
            <a:endParaRPr lang="en-US" dirty="0">
              <a:latin typeface="Calisto MT" pitchFamily="18" charset="0"/>
              <a:ea typeface="Calibri"/>
              <a:cs typeface="Calibri"/>
            </a:endParaRPr>
          </a:p>
          <a:p>
            <a:r>
              <a:rPr lang="en-US" dirty="0">
                <a:ea typeface="Calibri"/>
                <a:cs typeface="Calibri"/>
              </a:rPr>
              <a:t>   </a:t>
            </a:r>
            <a:endParaRPr lang="en-US" dirty="0"/>
          </a:p>
        </p:txBody>
      </p:sp>
    </p:spTree>
    <p:extLst>
      <p:ext uri="{BB962C8B-B14F-4D97-AF65-F5344CB8AC3E}">
        <p14:creationId xmlns:p14="http://schemas.microsoft.com/office/powerpoint/2010/main" val="3321163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43F8026-9EF4-D13D-C2B9-0D65FA773960}"/>
              </a:ext>
            </a:extLst>
          </p:cNvPr>
          <p:cNvSpPr txBox="1"/>
          <p:nvPr/>
        </p:nvSpPr>
        <p:spPr>
          <a:xfrm>
            <a:off x="423082" y="214216"/>
            <a:ext cx="11491414" cy="58169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ea typeface="Calibri"/>
                <a:cs typeface="Calibri"/>
              </a:rPr>
              <a:t>Previous Work : </a:t>
            </a:r>
          </a:p>
          <a:p>
            <a:endParaRPr lang="en-US" sz="2800" b="1" dirty="0">
              <a:latin typeface="Calisto MT" pitchFamily="18" charset="0"/>
              <a:ea typeface="Calibri"/>
              <a:cs typeface="Calibri"/>
            </a:endParaRPr>
          </a:p>
          <a:p>
            <a:pPr marL="457200" indent="-457200">
              <a:buFont typeface="Arial"/>
              <a:buChar char="•"/>
            </a:pPr>
            <a:r>
              <a:rPr lang="en-US" dirty="0">
                <a:latin typeface="Calisto MT" pitchFamily="18" charset="0"/>
                <a:ea typeface="+mn-lt"/>
                <a:cs typeface="+mn-lt"/>
              </a:rPr>
              <a:t>Paper II is the first successful attempt to break a masked and shuffled implementation of a PQC algorithm</a:t>
            </a:r>
            <a:r>
              <a:rPr lang="en-US" sz="2800" dirty="0">
                <a:latin typeface="Calisto MT" pitchFamily="18" charset="0"/>
                <a:ea typeface="+mn-lt"/>
                <a:cs typeface="+mn-lt"/>
              </a:rPr>
              <a:t>.</a:t>
            </a:r>
            <a:endParaRPr lang="en-US" sz="2800" dirty="0">
              <a:latin typeface="Calisto MT" pitchFamily="18" charset="0"/>
              <a:ea typeface="Calibri"/>
              <a:cs typeface="Calibri"/>
            </a:endParaRPr>
          </a:p>
          <a:p>
            <a:pPr marL="457200" indent="-457200">
              <a:buFont typeface="Arial"/>
              <a:buChar char="•"/>
            </a:pPr>
            <a:r>
              <a:rPr lang="en-US" dirty="0">
                <a:latin typeface="Calisto MT" pitchFamily="18" charset="0"/>
                <a:ea typeface="+mn-lt"/>
                <a:cs typeface="+mn-lt"/>
              </a:rPr>
              <a:t>These two countermeasures combined together were previously believed to provide adequate protection against side-channel attacks.</a:t>
            </a:r>
          </a:p>
          <a:p>
            <a:pPr marL="457200" indent="-457200">
              <a:buFont typeface="Arial"/>
              <a:buChar char="•"/>
            </a:pPr>
            <a:r>
              <a:rPr lang="en-US" dirty="0">
                <a:latin typeface="Calisto MT" pitchFamily="18" charset="0"/>
                <a:ea typeface="+mn-lt"/>
                <a:cs typeface="+mn-lt"/>
              </a:rPr>
              <a:t>we reviewed the previous work on masked-only PQC and attack on shuffled-only PQC algorithm implementation.</a:t>
            </a:r>
          </a:p>
          <a:p>
            <a:pPr marL="457200" indent="-457200">
              <a:buFont typeface="Arial"/>
              <a:buChar char="•"/>
            </a:pPr>
            <a:r>
              <a:rPr lang="en-US" dirty="0">
                <a:latin typeface="Calisto MT" pitchFamily="18" charset="0"/>
                <a:ea typeface="+mn-lt"/>
                <a:cs typeface="+mn-lt"/>
              </a:rPr>
              <a:t>Ravi et al. introduced an important technique called</a:t>
            </a:r>
            <a:r>
              <a:rPr lang="en-US" b="1" dirty="0">
                <a:latin typeface="Calisto MT" pitchFamily="18" charset="0"/>
                <a:ea typeface="+mn-lt"/>
                <a:cs typeface="+mn-lt"/>
              </a:rPr>
              <a:t> bit-flip</a:t>
            </a:r>
            <a:r>
              <a:rPr lang="en-US" dirty="0">
                <a:latin typeface="Calisto MT" pitchFamily="18" charset="0"/>
                <a:ea typeface="+mn-lt"/>
                <a:cs typeface="+mn-lt"/>
              </a:rPr>
              <a:t> which we use in the attacks.</a:t>
            </a:r>
          </a:p>
          <a:p>
            <a:endParaRPr lang="en-US" dirty="0">
              <a:latin typeface="Calisto MT" pitchFamily="18" charset="0"/>
              <a:ea typeface="+mn-lt"/>
              <a:cs typeface="+mn-lt"/>
            </a:endParaRPr>
          </a:p>
          <a:p>
            <a:r>
              <a:rPr lang="en-US" dirty="0">
                <a:latin typeface="Calisto MT" pitchFamily="18" charset="0"/>
                <a:ea typeface="+mn-lt"/>
                <a:cs typeface="+mn-lt"/>
              </a:rPr>
              <a:t>   Given a ciphertext c = (</a:t>
            </a:r>
            <a:r>
              <a:rPr lang="en-US" b="1" dirty="0">
                <a:latin typeface="Calisto MT" pitchFamily="18" charset="0"/>
                <a:ea typeface="+mn-lt"/>
                <a:cs typeface="+mn-lt"/>
              </a:rPr>
              <a:t>u</a:t>
            </a:r>
            <a:r>
              <a:rPr lang="en-US" dirty="0">
                <a:latin typeface="Calisto MT" pitchFamily="18" charset="0"/>
                <a:ea typeface="+mn-lt"/>
                <a:cs typeface="+mn-lt"/>
              </a:rPr>
              <a:t>, v), the bit-flip technique constructs 256 ciphertexts cj , j ∈ {0,..., 255}, in which the value of the center of the integer ring Zq is subtracted from the jth coefficient of v, the message polynomial is only additively hidden within a ciphertext, this results in a ciphertext cj decrypting to the message mj which is equal to the message m = Saber.PKE.Dec(s, c) with jth bit flipped.</a:t>
            </a:r>
          </a:p>
          <a:p>
            <a:endParaRPr lang="en-US" dirty="0">
              <a:latin typeface="Calisto MT" pitchFamily="18" charset="0"/>
              <a:ea typeface="+mn-lt"/>
              <a:cs typeface="+mn-lt"/>
            </a:endParaRPr>
          </a:p>
          <a:p>
            <a:r>
              <a:rPr lang="en-US" dirty="0">
                <a:latin typeface="Calisto MT" pitchFamily="18" charset="0"/>
                <a:ea typeface="+mn-lt"/>
                <a:cs typeface="+mn-lt"/>
              </a:rPr>
              <a:t>           </a:t>
            </a:r>
            <a:r>
              <a:rPr lang="en-US" b="1" dirty="0">
                <a:latin typeface="Calisto MT" pitchFamily="18" charset="0"/>
                <a:ea typeface="+mn-lt"/>
                <a:cs typeface="+mn-lt"/>
              </a:rPr>
              <a:t> It describes a method of creating multiple slightly altered versions of a ciphertext through bit-flipping, while maintaining the ability to recover the original message with a specific bit flipped. This technique can have applications in cryptography, particularly in scenarios where slight modifications to encrypted data need to be explored or analyzed.</a:t>
            </a:r>
          </a:p>
          <a:p>
            <a:endParaRPr lang="en-US" dirty="0">
              <a:ea typeface="Calibri"/>
              <a:cs typeface="Calibri"/>
            </a:endParaRPr>
          </a:p>
        </p:txBody>
      </p:sp>
    </p:spTree>
    <p:extLst>
      <p:ext uri="{BB962C8B-B14F-4D97-AF65-F5344CB8AC3E}">
        <p14:creationId xmlns:p14="http://schemas.microsoft.com/office/powerpoint/2010/main" val="2894471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73359F2-DFB6-EDF8-BE73-87A5D946D004}"/>
              </a:ext>
            </a:extLst>
          </p:cNvPr>
          <p:cNvSpPr txBox="1"/>
          <p:nvPr/>
        </p:nvSpPr>
        <p:spPr>
          <a:xfrm>
            <a:off x="1" y="68240"/>
            <a:ext cx="12192000" cy="81253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alisto MT" pitchFamily="18" charset="0"/>
                <a:ea typeface="Calibri"/>
                <a:cs typeface="Calibri"/>
              </a:rPr>
              <a:t>Bit-flip Technique: It begins by creating 256 modified versions of an encrypted message by subtly changing a specific part of it. These modifications are made by subtracting a value from a particular component of the encrypted data.</a:t>
            </a:r>
          </a:p>
          <a:p>
            <a:endParaRPr lang="en-US" dirty="0">
              <a:latin typeface="Calisto MT" pitchFamily="18" charset="0"/>
              <a:ea typeface="Calibri"/>
              <a:cs typeface="Calibri"/>
            </a:endParaRPr>
          </a:p>
          <a:p>
            <a:r>
              <a:rPr lang="en-US" dirty="0">
                <a:latin typeface="Calisto MT" pitchFamily="18" charset="0"/>
                <a:ea typeface="Calibri"/>
                <a:cs typeface="Calibri"/>
              </a:rPr>
              <a:t>Side-Channel Attack: In this attack, traces (data points) are collected from the device that performs the decryption process. These traces include information about the original encrypted message and all its modified versions created using the bit-flip technique.</a:t>
            </a:r>
          </a:p>
          <a:p>
            <a:endParaRPr lang="en-US" dirty="0">
              <a:latin typeface="Calisto MT" pitchFamily="18" charset="0"/>
              <a:ea typeface="Calibri"/>
              <a:cs typeface="Calibri"/>
            </a:endParaRPr>
          </a:p>
          <a:p>
            <a:r>
              <a:rPr lang="en-US" dirty="0">
                <a:latin typeface="Calisto MT" pitchFamily="18" charset="0"/>
                <a:ea typeface="Calibri"/>
                <a:cs typeface="Calibri"/>
              </a:rPr>
              <a:t>Side-Channel HW Classifier: A classifier is used to analyze these traces and determine certain characteristics of the decrypted messages, specifically their Hamming Weight (HW). The Hamming Weight essentially measures the number of 1s in a binary sequence.</a:t>
            </a:r>
          </a:p>
          <a:p>
            <a:endParaRPr lang="en-US" dirty="0">
              <a:latin typeface="Calisto MT" pitchFamily="18" charset="0"/>
              <a:ea typeface="Calibri"/>
              <a:cs typeface="Calibri"/>
            </a:endParaRPr>
          </a:p>
          <a:p>
            <a:r>
              <a:rPr lang="en-US" dirty="0">
                <a:latin typeface="Calisto MT" pitchFamily="18" charset="0"/>
                <a:ea typeface="Calibri"/>
                <a:cs typeface="Calibri"/>
              </a:rPr>
              <a:t>Message Recovery: From the HW values obtained for each modified version of the decrypted message, a decision is made about the original message. If the HW value of a modified message differs from the HW value of the original message </a:t>
            </a:r>
            <a:r>
              <a:rPr lang="en-US" b="1" dirty="0">
                <a:latin typeface="Calisto MT" pitchFamily="18" charset="0"/>
                <a:ea typeface="Calibri"/>
                <a:cs typeface="Calibri"/>
              </a:rPr>
              <a:t>by just one, then it's considered a candidate for the original message</a:t>
            </a:r>
            <a:r>
              <a:rPr lang="en-US" dirty="0">
                <a:latin typeface="Calisto MT" pitchFamily="18" charset="0"/>
                <a:ea typeface="Calibri"/>
                <a:cs typeface="Calibri"/>
              </a:rPr>
              <a:t>. This process is repeated for all modified versions, and the most common candidate is chosen as the likely original message.</a:t>
            </a:r>
          </a:p>
          <a:p>
            <a:endParaRPr lang="en-US" dirty="0">
              <a:latin typeface="Calisto MT" pitchFamily="18" charset="0"/>
              <a:ea typeface="Calibri"/>
              <a:cs typeface="Calibri"/>
            </a:endParaRPr>
          </a:p>
          <a:p>
            <a:r>
              <a:rPr lang="en-US" dirty="0">
                <a:latin typeface="Calisto MT" pitchFamily="18" charset="0"/>
                <a:ea typeface="Calibri"/>
                <a:cs typeface="Calibri"/>
              </a:rPr>
              <a:t>It outlines how an attacker can exploit side-channel information to get the content of an encrypted message by analyzing variations of its decryption process, focusing on the Hamming Weight of the decrypted data.</a:t>
            </a: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endParaRPr lang="en-US" dirty="0">
              <a:ea typeface="Calibri"/>
              <a:cs typeface="Calibri"/>
            </a:endParaRPr>
          </a:p>
          <a:p>
            <a:pPr algn="l"/>
            <a:endParaRPr lang="en-US" dirty="0">
              <a:ea typeface="Calibri"/>
              <a:cs typeface="Calibri"/>
            </a:endParaRPr>
          </a:p>
        </p:txBody>
      </p:sp>
      <p:pic>
        <p:nvPicPr>
          <p:cNvPr id="7" name="Picture 6" descr="A group of letters on a white background&#10;&#10;Description automatically generated">
            <a:extLst>
              <a:ext uri="{FF2B5EF4-FFF2-40B4-BE49-F238E27FC236}">
                <a16:creationId xmlns:a16="http://schemas.microsoft.com/office/drawing/2014/main" id="{39243A66-E082-3C60-B8B9-7BCDDCDE7F37}"/>
              </a:ext>
            </a:extLst>
          </p:cNvPr>
          <p:cNvPicPr>
            <a:picLocks noChangeAspect="1"/>
          </p:cNvPicPr>
          <p:nvPr/>
        </p:nvPicPr>
        <p:blipFill>
          <a:blip r:embed="rId2"/>
          <a:stretch>
            <a:fillRect/>
          </a:stretch>
        </p:blipFill>
        <p:spPr>
          <a:xfrm>
            <a:off x="6222546" y="5556476"/>
            <a:ext cx="4819650" cy="904875"/>
          </a:xfrm>
          <a:prstGeom prst="rect">
            <a:avLst/>
          </a:prstGeom>
        </p:spPr>
      </p:pic>
    </p:spTree>
    <p:extLst>
      <p:ext uri="{BB962C8B-B14F-4D97-AF65-F5344CB8AC3E}">
        <p14:creationId xmlns:p14="http://schemas.microsoft.com/office/powerpoint/2010/main" val="3317814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96A297-329E-03C9-1C82-E6C62DD19FFB}"/>
              </a:ext>
            </a:extLst>
          </p:cNvPr>
          <p:cNvSpPr txBox="1"/>
          <p:nvPr/>
        </p:nvSpPr>
        <p:spPr>
          <a:xfrm>
            <a:off x="1747157" y="457199"/>
            <a:ext cx="7935685"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ea typeface="Calibri"/>
                <a:cs typeface="Calibri"/>
              </a:rPr>
              <a:t>Attack </a:t>
            </a:r>
            <a:r>
              <a:rPr lang="en-US" sz="2400" b="1" dirty="0">
                <a:latin typeface="Calisto MT" pitchFamily="18" charset="0"/>
                <a:ea typeface="+mn-lt"/>
                <a:cs typeface="+mn-lt"/>
              </a:rPr>
              <a:t>Scenario :</a:t>
            </a:r>
          </a:p>
          <a:p>
            <a:endParaRPr lang="en-US" sz="2400" b="1" dirty="0">
              <a:latin typeface="Calisto MT" pitchFamily="18" charset="0"/>
              <a:ea typeface="+mn-lt"/>
              <a:cs typeface="+mn-lt"/>
            </a:endParaRPr>
          </a:p>
          <a:p>
            <a:pPr marL="342900" indent="-342900">
              <a:buFont typeface="Arial"/>
              <a:buChar char="•"/>
            </a:pPr>
            <a:r>
              <a:rPr lang="en-US" dirty="0">
                <a:latin typeface="Calisto MT" pitchFamily="18" charset="0"/>
                <a:ea typeface="+mn-lt"/>
                <a:cs typeface="+mn-lt"/>
              </a:rPr>
              <a:t>The attack scenario for the message and secret key recovery attacks in this chapter is similar to the one, but it has one additional requirement. </a:t>
            </a:r>
          </a:p>
          <a:p>
            <a:pPr marL="342900" indent="-342900">
              <a:buFont typeface="Arial"/>
              <a:buChar char="•"/>
            </a:pPr>
            <a:r>
              <a:rPr lang="en-US" dirty="0">
                <a:latin typeface="Calisto MT" pitchFamily="18" charset="0"/>
                <a:ea typeface="+mn-lt"/>
                <a:cs typeface="+mn-lt"/>
              </a:rPr>
              <a:t>We assume an adversary has a device capable of profiling, similar to the targeted device, and it is used to understand or exploit vulnerabilities in the target algorithm running on the targeted(attacked) device.</a:t>
            </a:r>
            <a:endParaRPr lang="en-US" dirty="0">
              <a:latin typeface="Calisto MT" pitchFamily="18" charset="0"/>
              <a:ea typeface="Calibri"/>
              <a:cs typeface="Calibri"/>
            </a:endParaRPr>
          </a:p>
        </p:txBody>
      </p:sp>
      <p:sp>
        <p:nvSpPr>
          <p:cNvPr id="6" name="TextBox 5">
            <a:extLst>
              <a:ext uri="{FF2B5EF4-FFF2-40B4-BE49-F238E27FC236}">
                <a16:creationId xmlns:a16="http://schemas.microsoft.com/office/drawing/2014/main" id="{69143F8A-C870-92B2-F886-736D52CD0DFA}"/>
              </a:ext>
            </a:extLst>
          </p:cNvPr>
          <p:cNvSpPr txBox="1"/>
          <p:nvPr/>
        </p:nvSpPr>
        <p:spPr>
          <a:xfrm>
            <a:off x="1817913" y="2958887"/>
            <a:ext cx="8572500" cy="29546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ea typeface="Calibri"/>
                <a:cs typeface="Calibri"/>
              </a:rPr>
              <a:t>Attack Method : </a:t>
            </a:r>
          </a:p>
          <a:p>
            <a:endParaRPr lang="en-US" dirty="0">
              <a:latin typeface="Calisto MT" pitchFamily="18" charset="0"/>
              <a:ea typeface="Calibri"/>
              <a:cs typeface="Calibri"/>
            </a:endParaRPr>
          </a:p>
          <a:p>
            <a:pPr marL="342900" indent="-342900">
              <a:buFont typeface="Arial"/>
              <a:buChar char="•"/>
            </a:pPr>
            <a:r>
              <a:rPr lang="en-US" dirty="0">
                <a:latin typeface="Calisto MT" pitchFamily="18" charset="0"/>
                <a:ea typeface="+mn-lt"/>
                <a:cs typeface="+mn-lt"/>
              </a:rPr>
              <a:t>we describe two different approaches for message recovery from masked and shuffled implementations of LWE/LWR PQC algorithms. </a:t>
            </a:r>
            <a:endParaRPr lang="en-US" b="1" dirty="0">
              <a:latin typeface="Calisto MT" pitchFamily="18" charset="0"/>
              <a:ea typeface="+mn-lt"/>
              <a:cs typeface="+mn-lt"/>
            </a:endParaRPr>
          </a:p>
          <a:p>
            <a:pPr marL="342900" indent="-342900">
              <a:buFont typeface="Arial"/>
              <a:buChar char="•"/>
            </a:pPr>
            <a:r>
              <a:rPr lang="en-US" dirty="0">
                <a:latin typeface="Calisto MT" pitchFamily="18" charset="0"/>
                <a:ea typeface="+mn-lt"/>
                <a:cs typeface="+mn-lt"/>
              </a:rPr>
              <a:t>Then, we present an extended version of the ECC-based secret key recovery method presented in Paper I which uses ECCs with a larger code distance.</a:t>
            </a:r>
            <a:endParaRPr lang="en-US" b="1" dirty="0">
              <a:latin typeface="Calisto MT" pitchFamily="18" charset="0"/>
              <a:ea typeface="Calibri"/>
              <a:cs typeface="Calibri"/>
            </a:endParaRPr>
          </a:p>
          <a:p>
            <a:endParaRPr lang="en-US" sz="2400" b="1" dirty="0">
              <a:ea typeface="Calibri"/>
              <a:cs typeface="Calibri"/>
            </a:endParaRPr>
          </a:p>
          <a:p>
            <a:endParaRPr lang="en-US" sz="2400" b="1" dirty="0">
              <a:ea typeface="Calibri"/>
              <a:cs typeface="Calibri"/>
            </a:endParaRPr>
          </a:p>
          <a:p>
            <a:pPr marL="342900" indent="-342900">
              <a:buFont typeface="Arial"/>
              <a:buChar char="•"/>
            </a:pPr>
            <a:endParaRPr lang="en-US" sz="2400" b="1" dirty="0">
              <a:ea typeface="Calibri"/>
              <a:cs typeface="Calibri"/>
            </a:endParaRPr>
          </a:p>
        </p:txBody>
      </p:sp>
    </p:spTree>
    <p:extLst>
      <p:ext uri="{BB962C8B-B14F-4D97-AF65-F5344CB8AC3E}">
        <p14:creationId xmlns:p14="http://schemas.microsoft.com/office/powerpoint/2010/main" val="2858622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1"/>
            <a:ext cx="1218895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pic>
        <p:nvPicPr>
          <p:cNvPr id="7" name="Picture 6" descr="A colorful swirls and a sphere&#10;&#10;Description automatically generated">
            <a:extLst>
              <a:ext uri="{FF2B5EF4-FFF2-40B4-BE49-F238E27FC236}">
                <a16:creationId xmlns:a16="http://schemas.microsoft.com/office/drawing/2014/main" id="{82DAC05A-20AA-3551-62A6-166921F8D44E}"/>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l="5637" r="1030"/>
          <a:stretch/>
        </p:blipFill>
        <p:spPr>
          <a:xfrm>
            <a:off x="23" y="10"/>
            <a:ext cx="12191979" cy="6857990"/>
          </a:xfrm>
          <a:prstGeom prst="rect">
            <a:avLst/>
          </a:prstGeom>
        </p:spPr>
      </p:pic>
      <p:sp>
        <p:nvSpPr>
          <p:cNvPr id="2" name="Title 1">
            <a:extLst>
              <a:ext uri="{FF2B5EF4-FFF2-40B4-BE49-F238E27FC236}">
                <a16:creationId xmlns:a16="http://schemas.microsoft.com/office/drawing/2014/main" id="{D6DFD1B7-FDDA-65FB-A4C2-DF9F012C1FDD}"/>
              </a:ext>
            </a:extLst>
          </p:cNvPr>
          <p:cNvSpPr>
            <a:spLocks noGrp="1"/>
          </p:cNvSpPr>
          <p:nvPr>
            <p:ph type="title"/>
          </p:nvPr>
        </p:nvSpPr>
        <p:spPr/>
        <p:txBody>
          <a:bodyPr>
            <a:normAutofit/>
          </a:bodyPr>
          <a:lstStyle/>
          <a:p>
            <a:r>
              <a:rPr lang="en-US" sz="4800" dirty="0">
                <a:solidFill>
                  <a:srgbClr val="92D050"/>
                </a:solidFill>
                <a:latin typeface="Calisto MT" pitchFamily="18" charset="0"/>
                <a:ea typeface="Calibri Light"/>
                <a:cs typeface="Calibri Light"/>
              </a:rPr>
              <a:t>Theoretical Framework</a:t>
            </a:r>
            <a:endParaRPr lang="en-US" sz="4800" dirty="0">
              <a:solidFill>
                <a:srgbClr val="92D050"/>
              </a:solidFill>
              <a:latin typeface="Calisto MT" pitchFamily="18" charset="0"/>
            </a:endParaRPr>
          </a:p>
        </p:txBody>
      </p:sp>
      <p:sp>
        <p:nvSpPr>
          <p:cNvPr id="3" name="Content Placeholder 2">
            <a:extLst>
              <a:ext uri="{FF2B5EF4-FFF2-40B4-BE49-F238E27FC236}">
                <a16:creationId xmlns:a16="http://schemas.microsoft.com/office/drawing/2014/main" id="{2529A65B-023C-AF30-8369-8A5E921DF8E6}"/>
              </a:ext>
            </a:extLst>
          </p:cNvPr>
          <p:cNvSpPr>
            <a:spLocks noGrp="1"/>
          </p:cNvSpPr>
          <p:nvPr>
            <p:ph idx="1"/>
          </p:nvPr>
        </p:nvSpPr>
        <p:spPr>
          <a:xfrm>
            <a:off x="0" y="1840678"/>
            <a:ext cx="12192001" cy="4176897"/>
          </a:xfrm>
        </p:spPr>
        <p:txBody>
          <a:bodyPr vert="horz" lIns="91436" tIns="45718" rIns="91436" bIns="45718" rtlCol="0" anchor="t">
            <a:noAutofit/>
          </a:bodyPr>
          <a:lstStyle/>
          <a:p>
            <a:pPr marL="0" indent="0">
              <a:buNone/>
            </a:pPr>
            <a:r>
              <a:rPr lang="en-US" sz="2000" dirty="0">
                <a:solidFill>
                  <a:schemeClr val="bg1"/>
                </a:solidFill>
                <a:latin typeface="Calisto MT" pitchFamily="18" charset="0"/>
                <a:ea typeface="+mn-lt"/>
                <a:cs typeface="+mn-lt"/>
              </a:rPr>
              <a:t>The theoretical framework of quantum computing is based on principles from quantum mechanics and information theory. There are some key elements which are mentioned by the scientists and developers to understand Quantum Computing. </a:t>
            </a:r>
          </a:p>
          <a:p>
            <a:pPr marL="0" indent="0">
              <a:buNone/>
            </a:pPr>
            <a:endParaRPr lang="en-US" sz="2000" dirty="0">
              <a:solidFill>
                <a:schemeClr val="bg1"/>
              </a:solidFill>
              <a:latin typeface="Calisto MT" pitchFamily="18" charset="0"/>
            </a:endParaRPr>
          </a:p>
          <a:p>
            <a:r>
              <a:rPr lang="en-US" sz="2000" b="1" dirty="0">
                <a:solidFill>
                  <a:srgbClr val="FFC000"/>
                </a:solidFill>
                <a:latin typeface="Calisto MT" pitchFamily="18" charset="0"/>
                <a:ea typeface="+mn-lt"/>
                <a:cs typeface="+mn-lt"/>
              </a:rPr>
              <a:t>Quantum Bits (Qubits): </a:t>
            </a:r>
            <a:r>
              <a:rPr lang="en-US" sz="2000" dirty="0">
                <a:solidFill>
                  <a:schemeClr val="bg1"/>
                </a:solidFill>
                <a:latin typeface="Calisto MT" pitchFamily="18" charset="0"/>
                <a:ea typeface="+mn-lt"/>
                <a:cs typeface="+mn-lt"/>
              </a:rPr>
              <a:t>Quantum bits, or qubits, are the fundamental units of quantum information. Unlike classical bits, which can represent either a 0 or a 1, qubits can exist in a superposition of states. This means that a qubit can represent both 0 and 1 simultaneously, with varying probabilities. Superposition is a crucial property that enables quantum computers to perform certain computations much faster than classical computers. </a:t>
            </a:r>
          </a:p>
          <a:p>
            <a:endParaRPr lang="en-US" sz="2000" dirty="0">
              <a:solidFill>
                <a:schemeClr val="bg1"/>
              </a:solidFill>
              <a:latin typeface="Calisto MT" pitchFamily="18" charset="0"/>
              <a:ea typeface="+mn-lt"/>
              <a:cs typeface="+mn-lt"/>
            </a:endParaRPr>
          </a:p>
          <a:p>
            <a:r>
              <a:rPr lang="en-US" sz="2000" b="1" dirty="0">
                <a:solidFill>
                  <a:srgbClr val="FFC000"/>
                </a:solidFill>
                <a:latin typeface="Calisto MT" pitchFamily="18" charset="0"/>
                <a:ea typeface="+mn-lt"/>
                <a:cs typeface="+mn-lt"/>
              </a:rPr>
              <a:t>Entanglement:</a:t>
            </a:r>
            <a:r>
              <a:rPr lang="en-US" sz="2000" dirty="0">
                <a:solidFill>
                  <a:srgbClr val="FFC000"/>
                </a:solidFill>
                <a:latin typeface="Calisto MT" pitchFamily="18" charset="0"/>
                <a:ea typeface="+mn-lt"/>
                <a:cs typeface="+mn-lt"/>
              </a:rPr>
              <a:t> </a:t>
            </a:r>
            <a:r>
              <a:rPr lang="en-US" sz="2000" dirty="0">
                <a:solidFill>
                  <a:schemeClr val="bg1"/>
                </a:solidFill>
                <a:latin typeface="Calisto MT" pitchFamily="18" charset="0"/>
                <a:ea typeface="+mn-lt"/>
                <a:cs typeface="+mn-lt"/>
              </a:rPr>
              <a:t>Entanglement is another unique property of quantum systems. When two qubits become entangled, the state of one qubit becomes dependent on the state of the other, regardless of the distance between them. This phenomenon allows for the creation of quantum gates that can perform operations on multiple qubits simultaneously, leading to the potential for massively parallel computation. </a:t>
            </a:r>
            <a:endParaRPr lang="en-US" sz="2000" dirty="0">
              <a:solidFill>
                <a:schemeClr val="bg1"/>
              </a:solidFill>
              <a:latin typeface="Calisto MT" pitchFamily="18" charset="0"/>
              <a:ea typeface="Calibri"/>
              <a:cs typeface="Calibri"/>
            </a:endParaRPr>
          </a:p>
        </p:txBody>
      </p:sp>
    </p:spTree>
    <p:extLst>
      <p:ext uri="{BB962C8B-B14F-4D97-AF65-F5344CB8AC3E}">
        <p14:creationId xmlns:p14="http://schemas.microsoft.com/office/powerpoint/2010/main" val="29514767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E4F819-9531-A948-B50B-63363F35FE3B}"/>
              </a:ext>
            </a:extLst>
          </p:cNvPr>
          <p:cNvSpPr txBox="1"/>
          <p:nvPr/>
        </p:nvSpPr>
        <p:spPr>
          <a:xfrm>
            <a:off x="218364" y="538843"/>
            <a:ext cx="11682484" cy="59400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ea typeface="Calibri"/>
                <a:cs typeface="Calibri"/>
              </a:rPr>
              <a:t>Message Recovery : </a:t>
            </a:r>
          </a:p>
          <a:p>
            <a:endParaRPr lang="en-US" sz="2400" b="1" dirty="0">
              <a:latin typeface="Calisto MT" pitchFamily="18" charset="0"/>
              <a:ea typeface="Calibri"/>
              <a:cs typeface="Calibri"/>
            </a:endParaRPr>
          </a:p>
          <a:p>
            <a:pPr marL="342900" indent="-342900">
              <a:buFont typeface="Wingdings"/>
              <a:buChar char="q"/>
            </a:pPr>
            <a:r>
              <a:rPr lang="en-US" sz="2400" b="1" dirty="0">
                <a:latin typeface="Calisto MT" pitchFamily="18" charset="0"/>
                <a:ea typeface="+mn-lt"/>
                <a:cs typeface="+mn-lt"/>
              </a:rPr>
              <a:t>Hamming weight-based approach :</a:t>
            </a:r>
          </a:p>
          <a:p>
            <a:endParaRPr lang="en-US" sz="2400" dirty="0">
              <a:latin typeface="Calisto MT" pitchFamily="18" charset="0"/>
              <a:ea typeface="+mn-lt"/>
              <a:cs typeface="+mn-lt"/>
            </a:endParaRPr>
          </a:p>
          <a:p>
            <a:r>
              <a:rPr lang="en-US" sz="2400" dirty="0">
                <a:latin typeface="Calisto MT" pitchFamily="18" charset="0"/>
                <a:ea typeface="+mn-lt"/>
                <a:cs typeface="+mn-lt"/>
              </a:rPr>
              <a:t> </a:t>
            </a:r>
            <a:r>
              <a:rPr lang="en-US" sz="2000" dirty="0">
                <a:latin typeface="Calisto MT" pitchFamily="18" charset="0"/>
                <a:ea typeface="+mn-lt"/>
                <a:cs typeface="+mn-lt"/>
              </a:rPr>
              <a:t>It combines the single-step message recovery method introduced in Paper I with the bit-flip technique of Ravi et al. To recover the message mj encrypted in a given ciphertext c, we apply the bit-flip technique to construct 256 bit-flipped versions of c, cj, and capture traces from the decapsulation device for c and cj, for each j ∈ {0,..., 255}.</a:t>
            </a:r>
          </a:p>
          <a:p>
            <a:endParaRPr lang="en-US" sz="2000" dirty="0">
              <a:latin typeface="Calisto MT" pitchFamily="18" charset="0"/>
              <a:ea typeface="Calibri"/>
              <a:cs typeface="Calibri"/>
            </a:endParaRPr>
          </a:p>
          <a:p>
            <a:r>
              <a:rPr lang="en-US" sz="2000" dirty="0">
                <a:latin typeface="Calisto MT" pitchFamily="18" charset="0"/>
                <a:ea typeface="+mn-lt"/>
                <a:cs typeface="+mn-lt"/>
              </a:rPr>
              <a:t> Then, using the same profiling strategy as in the single-step method of Chapter 3, we train NNs capable of recovering the individual message bits from a masked implementation. At the attack stage, these NNs are used to determine HWs of m and mj, for each j ∈ {0,..., 255}. Finally, m is recovered using eq m'[j].</a:t>
            </a:r>
          </a:p>
          <a:p>
            <a:r>
              <a:rPr lang="en-US" sz="2000" dirty="0">
                <a:latin typeface="Calisto MT" pitchFamily="18" charset="0"/>
                <a:ea typeface="+mn-lt"/>
                <a:cs typeface="+mn-lt"/>
              </a:rPr>
              <a:t> To increase the success probability additional technique introduced such as </a:t>
            </a:r>
            <a:r>
              <a:rPr lang="en-US" sz="2000" b="1" dirty="0">
                <a:latin typeface="Calisto MT" pitchFamily="18" charset="0"/>
                <a:ea typeface="+mn-lt"/>
                <a:cs typeface="+mn-lt"/>
              </a:rPr>
              <a:t>detection of potentially erroneous message bits and removal of outliers</a:t>
            </a:r>
            <a:r>
              <a:rPr lang="en-US" sz="2000" dirty="0">
                <a:latin typeface="Calisto MT" pitchFamily="18" charset="0"/>
                <a:ea typeface="+mn-lt"/>
                <a:cs typeface="+mn-lt"/>
              </a:rPr>
              <a:t>.(It's like checking if any parts of the decrypted message seem wrong or out of place, and then either fixing them or disregarding them when trying to understand the original message. This helps improve the accuracy and reliability of the decryption process, especially in scenarios where the encrypted data might be affected by noise or deliberate manipulation).</a:t>
            </a:r>
          </a:p>
          <a:p>
            <a:endParaRPr lang="en-US" sz="2000" dirty="0">
              <a:ea typeface="+mn-lt"/>
              <a:cs typeface="+mn-lt"/>
            </a:endParaRPr>
          </a:p>
        </p:txBody>
      </p:sp>
      <p:sp>
        <p:nvSpPr>
          <p:cNvPr id="2" name="Star: 5 Points 1">
            <a:extLst>
              <a:ext uri="{FF2B5EF4-FFF2-40B4-BE49-F238E27FC236}">
                <a16:creationId xmlns:a16="http://schemas.microsoft.com/office/drawing/2014/main" id="{5815C2F3-C38A-CE3A-F146-F59BDB43071D}"/>
              </a:ext>
            </a:extLst>
          </p:cNvPr>
          <p:cNvSpPr/>
          <p:nvPr/>
        </p:nvSpPr>
        <p:spPr>
          <a:xfrm>
            <a:off x="10091057" y="424543"/>
            <a:ext cx="1143000" cy="979714"/>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5887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3EFB62-61DC-96E1-2ED9-F88DFE365233}"/>
              </a:ext>
            </a:extLst>
          </p:cNvPr>
          <p:cNvSpPr txBox="1"/>
          <p:nvPr/>
        </p:nvSpPr>
        <p:spPr>
          <a:xfrm>
            <a:off x="218364" y="455729"/>
            <a:ext cx="11682484" cy="59093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dirty="0">
                <a:latin typeface="Calisto MT" pitchFamily="18" charset="0"/>
                <a:ea typeface="+mn-lt"/>
                <a:cs typeface="+mn-lt"/>
              </a:rPr>
              <a:t>A technique worth mentioning in more details is </a:t>
            </a:r>
            <a:r>
              <a:rPr lang="en-US" b="1" dirty="0">
                <a:latin typeface="Calisto MT" pitchFamily="18" charset="0"/>
                <a:ea typeface="+mn-lt"/>
                <a:cs typeface="+mn-lt"/>
              </a:rPr>
              <a:t>spicing.</a:t>
            </a:r>
          </a:p>
          <a:p>
            <a:endParaRPr lang="en-US" b="1" dirty="0">
              <a:latin typeface="Calisto MT" pitchFamily="18" charset="0"/>
              <a:ea typeface="+mn-lt"/>
              <a:cs typeface="+mn-lt"/>
            </a:endParaRPr>
          </a:p>
          <a:p>
            <a:pPr marL="285750" indent="-285750">
              <a:buFont typeface="Arial" panose="020B0604020202020204" pitchFamily="34" charset="0"/>
              <a:buChar char="•"/>
            </a:pPr>
            <a:r>
              <a:rPr lang="en-US" dirty="0">
                <a:latin typeface="Calisto MT" pitchFamily="18" charset="0"/>
                <a:ea typeface="+mn-lt"/>
                <a:cs typeface="+mn-lt"/>
              </a:rPr>
              <a:t>difference between the attacks on masked-only and masked and shuffled implementations is that when we use both masking and shuffling techniques, attackers face additional challenges because they can't rely on the traditional DUA method, which depends on knowing the order of bits. The shuffling of bits(where order of bits is unknown) complicates the profiling process, making it harder for attackers to exploit side-channel information effectively.</a:t>
            </a:r>
          </a:p>
          <a:p>
            <a:endParaRPr lang="en-US" dirty="0">
              <a:latin typeface="Calisto MT" pitchFamily="18" charset="0"/>
              <a:ea typeface="+mn-lt"/>
              <a:cs typeface="+mn-lt"/>
            </a:endParaRPr>
          </a:p>
          <a:p>
            <a:pPr marL="285750" indent="-285750">
              <a:buFont typeface="Arial" panose="020B0604020202020204" pitchFamily="34" charset="0"/>
              <a:buChar char="•"/>
            </a:pPr>
            <a:r>
              <a:rPr lang="en-US" b="1" dirty="0">
                <a:latin typeface="Calisto MT" pitchFamily="18" charset="0"/>
                <a:ea typeface="+mn-lt"/>
                <a:cs typeface="+mn-lt"/>
              </a:rPr>
              <a:t>profiling</a:t>
            </a:r>
            <a:r>
              <a:rPr lang="en-US" dirty="0">
                <a:latin typeface="Calisto MT" pitchFamily="18" charset="0"/>
                <a:ea typeface="+mn-lt"/>
                <a:cs typeface="+mn-lt"/>
              </a:rPr>
              <a:t> on a different device typically deteriorates the classification accuracy of NN models due to device inter-variability(inter-variability refers to how much individuals or entities differ from each other within a given set of data or population).</a:t>
            </a:r>
          </a:p>
          <a:p>
            <a:endParaRPr lang="en-US" dirty="0">
              <a:latin typeface="Calisto MT" pitchFamily="18" charset="0"/>
              <a:ea typeface="+mn-lt"/>
              <a:cs typeface="+mn-lt"/>
            </a:endParaRPr>
          </a:p>
          <a:p>
            <a:pPr marL="285750" indent="-285750">
              <a:buFont typeface="Arial" panose="020B0604020202020204" pitchFamily="34" charset="0"/>
              <a:buChar char="•"/>
            </a:pPr>
            <a:r>
              <a:rPr lang="en-US" dirty="0">
                <a:latin typeface="Calisto MT" pitchFamily="18" charset="0"/>
                <a:ea typeface="+mn-lt"/>
                <a:cs typeface="+mn-lt"/>
              </a:rPr>
              <a:t>To minimize the deterioration, we train on a combination of traces from the profiling device running an implementation with deactivated shuffling, and traces from the DUA captured for all-0 and all-1 messages, the labels of all bits are the same for all-0 and all-1 messages and therefore shuffling order doesn’t matter for labeling the training set.</a:t>
            </a:r>
          </a:p>
          <a:p>
            <a:endParaRPr lang="en-US" dirty="0">
              <a:latin typeface="Calisto MT" pitchFamily="18" charset="0"/>
              <a:ea typeface="+mn-lt"/>
              <a:cs typeface="+mn-lt"/>
            </a:endParaRPr>
          </a:p>
          <a:p>
            <a:pPr marL="285750" indent="-285750">
              <a:buFont typeface="Arial" panose="020B0604020202020204" pitchFamily="34" charset="0"/>
              <a:buChar char="•"/>
            </a:pPr>
            <a:r>
              <a:rPr lang="en-US" dirty="0">
                <a:latin typeface="Calisto MT" pitchFamily="18" charset="0"/>
                <a:ea typeface="+mn-lt"/>
                <a:cs typeface="+mn-lt"/>
              </a:rPr>
              <a:t>we show that such a combined strategy helps us minimize the negative effect of device inter-variability on NN model’s classification accuracy.</a:t>
            </a:r>
          </a:p>
          <a:p>
            <a:endParaRPr lang="en-US" dirty="0">
              <a:latin typeface="Calisto MT" pitchFamily="18" charset="0"/>
              <a:ea typeface="+mn-lt"/>
              <a:cs typeface="+mn-lt"/>
            </a:endParaRPr>
          </a:p>
          <a:p>
            <a:pPr marL="285750" indent="-285750">
              <a:buFont typeface="Arial" panose="020B0604020202020204" pitchFamily="34" charset="0"/>
              <a:buChar char="•"/>
            </a:pPr>
            <a:r>
              <a:rPr lang="en-US" dirty="0">
                <a:latin typeface="Calisto MT" pitchFamily="18" charset="0"/>
                <a:ea typeface="+mn-lt"/>
                <a:cs typeface="+mn-lt"/>
              </a:rPr>
              <a:t>It show that training on 100% of traces from the DUA captured for all-0 and all-1 messages is not the best choice because traces of all-0 and all-1 messages do not allow NNs to learn all possible features. </a:t>
            </a:r>
            <a:endParaRPr lang="en-US" dirty="0">
              <a:latin typeface="Calisto MT" pitchFamily="18" charset="0"/>
              <a:ea typeface="Calibri"/>
              <a:cs typeface="Calibri"/>
            </a:endParaRPr>
          </a:p>
        </p:txBody>
      </p:sp>
    </p:spTree>
    <p:extLst>
      <p:ext uri="{BB962C8B-B14F-4D97-AF65-F5344CB8AC3E}">
        <p14:creationId xmlns:p14="http://schemas.microsoft.com/office/powerpoint/2010/main" val="1041147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0587A-4D90-2762-6468-CAFB85387AFB}"/>
              </a:ext>
            </a:extLst>
          </p:cNvPr>
          <p:cNvSpPr txBox="1"/>
          <p:nvPr/>
        </p:nvSpPr>
        <p:spPr>
          <a:xfrm>
            <a:off x="0" y="9251"/>
            <a:ext cx="12192000" cy="70788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q"/>
            </a:pPr>
            <a:r>
              <a:rPr lang="en-US" sz="2400" b="1" dirty="0">
                <a:latin typeface="Calisto MT" pitchFamily="18" charset="0"/>
                <a:ea typeface="Calibri"/>
                <a:cs typeface="Calibri"/>
              </a:rPr>
              <a:t>FY</a:t>
            </a:r>
            <a:r>
              <a:rPr lang="en-US" sz="2400" b="1" dirty="0">
                <a:latin typeface="Calisto MT" pitchFamily="18" charset="0"/>
                <a:ea typeface="+mn-lt"/>
                <a:cs typeface="+mn-lt"/>
              </a:rPr>
              <a:t> index-based approach :</a:t>
            </a:r>
          </a:p>
          <a:p>
            <a:endParaRPr lang="en-US" sz="2400" b="1" dirty="0">
              <a:latin typeface="Calisto MT" pitchFamily="18" charset="0"/>
              <a:ea typeface="+mn-lt"/>
              <a:cs typeface="+mn-lt"/>
            </a:endParaRPr>
          </a:p>
          <a:p>
            <a:r>
              <a:rPr lang="en-US" sz="2400" b="1" dirty="0">
                <a:latin typeface="Calisto MT" pitchFamily="18" charset="0"/>
                <a:ea typeface="+mn-lt"/>
                <a:cs typeface="+mn-lt"/>
              </a:rPr>
              <a:t>  </a:t>
            </a:r>
            <a:r>
              <a:rPr lang="en-US" sz="2000" b="1" dirty="0">
                <a:latin typeface="Calisto MT" pitchFamily="18" charset="0"/>
                <a:ea typeface="+mn-lt"/>
                <a:cs typeface="+mn-lt"/>
              </a:rPr>
              <a:t>Direct Recovery of FY Indexes :</a:t>
            </a:r>
          </a:p>
          <a:p>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Focus on recovering FY indexes during their generation.</a:t>
            </a:r>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Emphasis on FY indexes 0 and 255 as "corner" indexes.</a:t>
            </a:r>
          </a:p>
          <a:p>
            <a:pPr marL="742315" lvl="1" indent="-285750">
              <a:buFont typeface="Arial"/>
              <a:buChar char="•"/>
            </a:pPr>
            <a:endParaRPr lang="en-US" dirty="0">
              <a:latin typeface="Calisto MT" pitchFamily="18" charset="0"/>
              <a:ea typeface="Calibri"/>
              <a:cs typeface="Calibri"/>
            </a:endParaRPr>
          </a:p>
          <a:p>
            <a:r>
              <a:rPr lang="en-US" dirty="0">
                <a:latin typeface="Calisto MT" pitchFamily="18" charset="0"/>
                <a:ea typeface="+mn-lt"/>
                <a:cs typeface="+mn-lt"/>
              </a:rPr>
              <a:t>            </a:t>
            </a:r>
            <a:r>
              <a:rPr lang="en-US" sz="2000" b="1" dirty="0">
                <a:latin typeface="Calisto MT" pitchFamily="18" charset="0"/>
                <a:ea typeface="+mn-lt"/>
                <a:cs typeface="+mn-lt"/>
              </a:rPr>
              <a:t>Cyclic Rotation Technique:</a:t>
            </a:r>
          </a:p>
          <a:p>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Extract corresponding message bits from corner FY indexes.</a:t>
            </a:r>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Cyclically rotate the message via ciphertext modification.</a:t>
            </a:r>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Enables extraction of all message bits after 128 rotations.</a:t>
            </a:r>
          </a:p>
          <a:p>
            <a:pPr marL="742315" lvl="1" indent="-285750">
              <a:buFont typeface="Arial"/>
              <a:buChar char="•"/>
            </a:pPr>
            <a:endParaRPr lang="en-US" dirty="0">
              <a:latin typeface="Calisto MT" pitchFamily="18" charset="0"/>
              <a:ea typeface="Calibri"/>
              <a:cs typeface="Calibri"/>
            </a:endParaRPr>
          </a:p>
          <a:p>
            <a:r>
              <a:rPr lang="en-US" dirty="0">
                <a:latin typeface="Calisto MT" pitchFamily="18" charset="0"/>
                <a:ea typeface="+mn-lt"/>
                <a:cs typeface="+mn-lt"/>
              </a:rPr>
              <a:t>             </a:t>
            </a:r>
            <a:r>
              <a:rPr lang="en-US" sz="2000" b="1" dirty="0">
                <a:latin typeface="Calisto MT" pitchFamily="18" charset="0"/>
                <a:ea typeface="+mn-lt"/>
                <a:cs typeface="+mn-lt"/>
              </a:rPr>
              <a:t>Error-Free Rotation :</a:t>
            </a:r>
          </a:p>
          <a:p>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Technique ensures rotation without errors in wrapped-around bits.</a:t>
            </a:r>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Ciphertexts and chosen ciphertexts (CCTs) treated differently.</a:t>
            </a:r>
          </a:p>
          <a:p>
            <a:pPr marL="742315" lvl="1" indent="-285750">
              <a:buFont typeface="Arial"/>
              <a:buChar char="•"/>
            </a:pPr>
            <a:endParaRPr lang="en-US" dirty="0">
              <a:latin typeface="Calisto MT" pitchFamily="18" charset="0"/>
              <a:ea typeface="Calibri"/>
              <a:cs typeface="Calibri"/>
            </a:endParaRPr>
          </a:p>
          <a:p>
            <a:r>
              <a:rPr lang="en-US" dirty="0">
                <a:latin typeface="Calisto MT" pitchFamily="18" charset="0"/>
                <a:ea typeface="+mn-lt"/>
                <a:cs typeface="+mn-lt"/>
              </a:rPr>
              <a:t>             </a:t>
            </a:r>
            <a:r>
              <a:rPr lang="en-US" sz="2000" b="1" dirty="0">
                <a:latin typeface="Calisto MT" pitchFamily="18" charset="0"/>
                <a:ea typeface="+mn-lt"/>
                <a:cs typeface="+mn-lt"/>
              </a:rPr>
              <a:t>Neural Network (NN) Profiling :</a:t>
            </a:r>
          </a:p>
          <a:p>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NNs trained during profiling stage for message bit and FY index recovery.</a:t>
            </a:r>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Similar strategy as masked implementations but with adjusted layer width.</a:t>
            </a:r>
            <a:endParaRPr lang="en-US" dirty="0">
              <a:latin typeface="Calisto MT" pitchFamily="18" charset="0"/>
              <a:ea typeface="Calibri"/>
              <a:cs typeface="Calibri"/>
            </a:endParaRPr>
          </a:p>
          <a:p>
            <a:pPr marL="742315" lvl="1" indent="-285750">
              <a:buFont typeface="Arial"/>
              <a:buChar char="•"/>
            </a:pPr>
            <a:r>
              <a:rPr lang="en-US" dirty="0">
                <a:latin typeface="Calisto MT" pitchFamily="18" charset="0"/>
                <a:ea typeface="+mn-lt"/>
                <a:cs typeface="+mn-lt"/>
              </a:rPr>
              <a:t>Same MLP architecture as in Paper II utilized for training.</a:t>
            </a:r>
            <a:endParaRPr lang="en-US" dirty="0">
              <a:latin typeface="Calisto MT" pitchFamily="18" charset="0"/>
              <a:ea typeface="Calibri"/>
              <a:cs typeface="Calibri"/>
            </a:endParaRPr>
          </a:p>
          <a:p>
            <a:endParaRPr lang="en-US" b="1" dirty="0">
              <a:ea typeface="Calibri"/>
              <a:cs typeface="Calibri"/>
            </a:endParaRPr>
          </a:p>
        </p:txBody>
      </p:sp>
    </p:spTree>
    <p:extLst>
      <p:ext uri="{BB962C8B-B14F-4D97-AF65-F5344CB8AC3E}">
        <p14:creationId xmlns:p14="http://schemas.microsoft.com/office/powerpoint/2010/main" val="11874159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9062B7E-688C-5DF9-2474-76E96A2A4E06}"/>
              </a:ext>
            </a:extLst>
          </p:cNvPr>
          <p:cNvSpPr txBox="1"/>
          <p:nvPr/>
        </p:nvSpPr>
        <p:spPr>
          <a:xfrm>
            <a:off x="0" y="485788"/>
            <a:ext cx="12192000" cy="65556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b="1" dirty="0">
                <a:solidFill>
                  <a:srgbClr val="C00000"/>
                </a:solidFill>
                <a:latin typeface="Calisto MT" pitchFamily="18" charset="0"/>
                <a:ea typeface="+mn-lt"/>
                <a:cs typeface="+mn-lt"/>
              </a:rPr>
              <a:t>Iterative Chosen Ciphertext Construction :</a:t>
            </a:r>
          </a:p>
          <a:p>
            <a:endParaRPr lang="en-US" sz="1400" b="1" dirty="0">
              <a:latin typeface="Calisto MT" pitchFamily="18" charset="0"/>
              <a:ea typeface="Calibri"/>
              <a:cs typeface="Calibri"/>
            </a:endParaRPr>
          </a:p>
          <a:p>
            <a:pPr marL="456565" lvl="1">
              <a:buFont typeface="Arial"/>
              <a:buChar char="•"/>
            </a:pPr>
            <a:r>
              <a:rPr lang="en-US" sz="1400" b="1" dirty="0">
                <a:latin typeface="Calisto MT" pitchFamily="18" charset="0"/>
                <a:ea typeface="+mn-lt"/>
                <a:cs typeface="+mn-lt"/>
              </a:rPr>
              <a:t>Building on Past Work</a:t>
            </a:r>
            <a:r>
              <a:rPr lang="en-US" sz="1400" dirty="0">
                <a:latin typeface="Calisto MT" pitchFamily="18" charset="0"/>
                <a:ea typeface="+mn-lt"/>
                <a:cs typeface="+mn-lt"/>
              </a:rPr>
              <a:t>:</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This approach expands on a method introduced earlier, building upon the foundation laid out in Paper I.</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In essence, it's refining a technique used for constructing chosen ciphertexts.</a:t>
            </a:r>
            <a:endParaRPr lang="en-US" sz="1400" dirty="0">
              <a:latin typeface="Calisto MT" pitchFamily="18" charset="0"/>
              <a:ea typeface="Calibri"/>
              <a:cs typeface="Calibri"/>
            </a:endParaRPr>
          </a:p>
          <a:p>
            <a:pPr marL="456565" lvl="1">
              <a:buFont typeface="Arial"/>
              <a:buChar char="•"/>
            </a:pPr>
            <a:r>
              <a:rPr lang="en-US" sz="1400" b="1" dirty="0">
                <a:latin typeface="Calisto MT" pitchFamily="18" charset="0"/>
                <a:ea typeface="+mn-lt"/>
                <a:cs typeface="+mn-lt"/>
              </a:rPr>
              <a:t>Step-by-Step Improvement</a:t>
            </a:r>
            <a:r>
              <a:rPr lang="en-US" sz="1400" dirty="0">
                <a:latin typeface="Calisto MT" pitchFamily="18" charset="0"/>
                <a:ea typeface="+mn-lt"/>
                <a:cs typeface="+mn-lt"/>
              </a:rPr>
              <a:t>:</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Instead of sticking to one fixed method, it iterates over different versions of the technique, each slightly improved over the last.</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Each iteration aims to reduce the total time needed to capture the necessary chosen ciphertexts.</a:t>
            </a:r>
            <a:endParaRPr lang="en-US" sz="1400" dirty="0">
              <a:latin typeface="Calisto MT" pitchFamily="18" charset="0"/>
              <a:ea typeface="Calibri"/>
              <a:cs typeface="Calibri"/>
            </a:endParaRPr>
          </a:p>
          <a:p>
            <a:pPr marL="285750" indent="-285750">
              <a:buFont typeface="Arial"/>
              <a:buChar char="•"/>
            </a:pPr>
            <a:r>
              <a:rPr lang="en-US" sz="1400" b="1" dirty="0">
                <a:solidFill>
                  <a:srgbClr val="C00000"/>
                </a:solidFill>
                <a:latin typeface="Calisto MT" pitchFamily="18" charset="0"/>
                <a:ea typeface="+mn-lt"/>
                <a:cs typeface="+mn-lt"/>
              </a:rPr>
              <a:t>Construction Details :</a:t>
            </a:r>
          </a:p>
          <a:p>
            <a:endParaRPr lang="en-US" sz="1400" b="1" dirty="0">
              <a:latin typeface="Calisto MT" pitchFamily="18" charset="0"/>
              <a:ea typeface="Calibri"/>
              <a:cs typeface="Calibri"/>
            </a:endParaRPr>
          </a:p>
          <a:p>
            <a:pPr marL="456565" lvl="1">
              <a:buFont typeface="Arial"/>
              <a:buChar char="•"/>
            </a:pPr>
            <a:r>
              <a:rPr lang="en-US" sz="1400" b="1" dirty="0">
                <a:latin typeface="Calisto MT" pitchFamily="18" charset="0"/>
                <a:ea typeface="+mn-lt"/>
                <a:cs typeface="+mn-lt"/>
              </a:rPr>
              <a:t>Creating Ciphertexts</a:t>
            </a:r>
            <a:r>
              <a:rPr lang="en-US" sz="1400" dirty="0">
                <a:latin typeface="Calisto MT" pitchFamily="18" charset="0"/>
                <a:ea typeface="+mn-lt"/>
                <a:cs typeface="+mn-lt"/>
              </a:rPr>
              <a:t>:</a:t>
            </a:r>
            <a:endParaRPr lang="en-US" sz="1400" dirty="0">
              <a:latin typeface="Calisto MT" pitchFamily="18" charset="0"/>
              <a:ea typeface="Calibri"/>
              <a:cs typeface="Calibri"/>
            </a:endParaRPr>
          </a:p>
          <a:p>
            <a:pPr marL="1199515" lvl="2" indent="-285750">
              <a:buFont typeface="Arial"/>
              <a:buChar char="•"/>
            </a:pPr>
            <a:r>
              <a:rPr lang="en-US" sz="1400" b="1" dirty="0">
                <a:latin typeface="Calisto MT" pitchFamily="18" charset="0"/>
                <a:ea typeface="+mn-lt"/>
                <a:cs typeface="+mn-lt"/>
              </a:rPr>
              <a:t>To</a:t>
            </a:r>
            <a:r>
              <a:rPr lang="en-US" sz="1400" dirty="0">
                <a:latin typeface="Calisto MT" pitchFamily="18" charset="0"/>
                <a:ea typeface="+mn-lt"/>
                <a:cs typeface="+mn-lt"/>
              </a:rPr>
              <a:t> understand this, imagine creating 3 sets of ciphertexts (denoted by </a:t>
            </a:r>
            <a:r>
              <a:rPr lang="en-US" sz="1400" i="1" dirty="0">
                <a:latin typeface="Calisto MT" pitchFamily="18" charset="0"/>
                <a:ea typeface="+mn-lt"/>
                <a:cs typeface="+mn-lt"/>
              </a:rPr>
              <a:t>l</a:t>
            </a:r>
            <a:r>
              <a:rPr lang="en-US" sz="1400" dirty="0">
                <a:latin typeface="Calisto MT" pitchFamily="18" charset="0"/>
                <a:ea typeface="+mn-lt"/>
                <a:cs typeface="+mn-lt"/>
              </a:rPr>
              <a:t>) to extract secret key coefficients.</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Each set contains 256 elements, representing different parts of the secret key.</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These elements are derived from codewords, which are sequences of bits generated using a specific mathematical method called linear codes.</a:t>
            </a:r>
            <a:endParaRPr lang="en-US" sz="1400" dirty="0">
              <a:latin typeface="Calisto MT" pitchFamily="18" charset="0"/>
              <a:ea typeface="Calibri"/>
              <a:cs typeface="Calibri"/>
            </a:endParaRPr>
          </a:p>
          <a:p>
            <a:pPr marL="285750" indent="-285750">
              <a:buFont typeface="Arial"/>
              <a:buChar char="•"/>
            </a:pPr>
            <a:r>
              <a:rPr lang="en-US" sz="1400" b="1" dirty="0">
                <a:solidFill>
                  <a:srgbClr val="C00000"/>
                </a:solidFill>
                <a:latin typeface="Calisto MT" pitchFamily="18" charset="0"/>
                <a:ea typeface="+mn-lt"/>
                <a:cs typeface="+mn-lt"/>
              </a:rPr>
              <a:t>Message Recovery from Chosen Ciphertexts :</a:t>
            </a:r>
          </a:p>
          <a:p>
            <a:endParaRPr lang="en-US" sz="1400" b="1" dirty="0">
              <a:latin typeface="Calisto MT" pitchFamily="18" charset="0"/>
              <a:ea typeface="Calibri"/>
              <a:cs typeface="Calibri"/>
            </a:endParaRPr>
          </a:p>
          <a:p>
            <a:pPr marL="456565" lvl="1">
              <a:buFont typeface="Arial"/>
              <a:buChar char="•"/>
            </a:pPr>
            <a:r>
              <a:rPr lang="en-US" sz="1400" b="1" dirty="0">
                <a:latin typeface="Calisto MT" pitchFamily="18" charset="0"/>
                <a:ea typeface="+mn-lt"/>
                <a:cs typeface="+mn-lt"/>
              </a:rPr>
              <a:t>Decoding the Message</a:t>
            </a:r>
            <a:r>
              <a:rPr lang="en-US" sz="1400" dirty="0">
                <a:latin typeface="Calisto MT" pitchFamily="18" charset="0"/>
                <a:ea typeface="+mn-lt"/>
                <a:cs typeface="+mn-lt"/>
              </a:rPr>
              <a:t>:</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Now, let's dive into how the actual message is extracted from these ciphertexts.</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The process involves carefully examining the ciphertexts and decoding the bits to reconstruct the original message.</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This decoding process is guided by predefined tables that map ciphertext components to message bits.</a:t>
            </a:r>
            <a:endParaRPr lang="en-US" sz="1400" dirty="0">
              <a:latin typeface="Calisto MT" pitchFamily="18" charset="0"/>
              <a:ea typeface="Calibri"/>
              <a:cs typeface="Calibri"/>
            </a:endParaRPr>
          </a:p>
          <a:p>
            <a:pPr marL="456565" lvl="1">
              <a:buFont typeface="Arial"/>
              <a:buChar char="•"/>
            </a:pPr>
            <a:r>
              <a:rPr lang="en-US" sz="1400" b="1" dirty="0">
                <a:latin typeface="Calisto MT" pitchFamily="18" charset="0"/>
                <a:ea typeface="+mn-lt"/>
                <a:cs typeface="+mn-lt"/>
              </a:rPr>
              <a:t>Selecting Constants</a:t>
            </a:r>
            <a:r>
              <a:rPr lang="en-US" sz="1400" dirty="0">
                <a:latin typeface="Calisto MT" pitchFamily="18" charset="0"/>
                <a:ea typeface="+mn-lt"/>
                <a:cs typeface="+mn-lt"/>
              </a:rPr>
              <a:t>:</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Crucial to this process is the selection of constants (</a:t>
            </a:r>
            <a:r>
              <a:rPr lang="en-US" sz="1400" i="1" dirty="0">
                <a:latin typeface="Calisto MT" pitchFamily="18" charset="0"/>
                <a:ea typeface="+mn-lt"/>
                <a:cs typeface="+mn-lt"/>
              </a:rPr>
              <a:t>k</a:t>
            </a:r>
            <a:r>
              <a:rPr lang="en-US" sz="1400" dirty="0">
                <a:latin typeface="Calisto MT" pitchFamily="18" charset="0"/>
                <a:ea typeface="+mn-lt"/>
                <a:cs typeface="+mn-lt"/>
              </a:rPr>
              <a:t>0 , </a:t>
            </a:r>
            <a:r>
              <a:rPr lang="en-US" sz="1400" i="1" dirty="0">
                <a:latin typeface="Calisto MT" pitchFamily="18" charset="0"/>
                <a:ea typeface="+mn-lt"/>
                <a:cs typeface="+mn-lt"/>
              </a:rPr>
              <a:t>k</a:t>
            </a:r>
            <a:r>
              <a:rPr lang="en-US" sz="1400" dirty="0">
                <a:latin typeface="Calisto MT" pitchFamily="18" charset="0"/>
                <a:ea typeface="+mn-lt"/>
                <a:cs typeface="+mn-lt"/>
              </a:rPr>
              <a:t>1 , </a:t>
            </a:r>
            <a:r>
              <a:rPr lang="en-US" sz="1400" i="1" dirty="0">
                <a:latin typeface="Calisto MT" pitchFamily="18" charset="0"/>
                <a:ea typeface="+mn-lt"/>
                <a:cs typeface="+mn-lt"/>
              </a:rPr>
              <a:t>k</a:t>
            </a:r>
            <a:r>
              <a:rPr lang="en-US" sz="1400" dirty="0">
                <a:latin typeface="Calisto MT" pitchFamily="18" charset="0"/>
                <a:ea typeface="+mn-lt"/>
                <a:cs typeface="+mn-lt"/>
              </a:rPr>
              <a:t>2 ), which ensure that each secret key coefficient corresponds uniquely to a set of message bits.</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Additionally, for CRYSTALS-Kyber, an extra constant (</a:t>
            </a:r>
            <a:r>
              <a:rPr lang="en-US" sz="1400" i="1" dirty="0">
                <a:latin typeface="Calisto MT" pitchFamily="18" charset="0"/>
                <a:ea typeface="+mn-lt"/>
                <a:cs typeface="+mn-lt"/>
              </a:rPr>
              <a:t>k</a:t>
            </a:r>
            <a:r>
              <a:rPr lang="en-US" sz="1400" dirty="0">
                <a:latin typeface="Calisto MT" pitchFamily="18" charset="0"/>
                <a:ea typeface="+mn-lt"/>
                <a:cs typeface="+mn-lt"/>
              </a:rPr>
              <a:t>2 ) is employed to manage the distribution of bits within a byte effectively, minimizing interference and maximizing recovery accuracy.</a:t>
            </a:r>
            <a:endParaRPr lang="en-US" sz="1400" dirty="0">
              <a:latin typeface="Calisto MT" pitchFamily="18" charset="0"/>
              <a:ea typeface="Calibri"/>
              <a:cs typeface="Calibri"/>
            </a:endParaRPr>
          </a:p>
          <a:p>
            <a:pPr marL="1199515" lvl="2" indent="-285750">
              <a:buFont typeface="Arial"/>
              <a:buChar char="•"/>
            </a:pPr>
            <a:r>
              <a:rPr lang="en-US" sz="1400" dirty="0">
                <a:latin typeface="Calisto MT" pitchFamily="18" charset="0"/>
                <a:ea typeface="+mn-lt"/>
                <a:cs typeface="+mn-lt"/>
              </a:rPr>
              <a:t>Furthermore, these constants are chosen to ensure that decryption behaves consistently across different implementations, even when one is masked to protect against attacks.</a:t>
            </a:r>
          </a:p>
          <a:p>
            <a:pPr marL="1199515" lvl="2" indent="-285750">
              <a:buFont typeface="Arial"/>
              <a:buChar char="•"/>
            </a:pPr>
            <a:r>
              <a:rPr lang="en-US" sz="1400" dirty="0">
                <a:latin typeface="Calisto MT" pitchFamily="18" charset="0"/>
                <a:ea typeface="+mn-lt"/>
                <a:cs typeface="+mn-lt"/>
              </a:rPr>
              <a:t>It aims to refine and improve the process of extracting secret information from encrypted data, ensuring both efficiency and accuracy while maintaining security against potential attacks.</a:t>
            </a:r>
            <a:endParaRPr lang="en-US" sz="1400" dirty="0">
              <a:latin typeface="Calisto MT" pitchFamily="18" charset="0"/>
              <a:ea typeface="Calibri"/>
              <a:cs typeface="Calibri"/>
            </a:endParaRPr>
          </a:p>
          <a:p>
            <a:pPr algn="l"/>
            <a:endParaRPr lang="en-US" sz="1400" dirty="0">
              <a:ea typeface="Calibri"/>
              <a:cs typeface="Calibri"/>
            </a:endParaRPr>
          </a:p>
        </p:txBody>
      </p:sp>
      <p:sp>
        <p:nvSpPr>
          <p:cNvPr id="5" name="TextBox 4">
            <a:extLst>
              <a:ext uri="{FF2B5EF4-FFF2-40B4-BE49-F238E27FC236}">
                <a16:creationId xmlns:a16="http://schemas.microsoft.com/office/drawing/2014/main" id="{5955612A-1F56-C9F7-CA04-8AAA9AD1121A}"/>
              </a:ext>
            </a:extLst>
          </p:cNvPr>
          <p:cNvSpPr txBox="1"/>
          <p:nvPr/>
        </p:nvSpPr>
        <p:spPr>
          <a:xfrm>
            <a:off x="0" y="0"/>
            <a:ext cx="1219200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dirty="0">
                <a:latin typeface="Calisto MT" pitchFamily="18" charset="0"/>
                <a:ea typeface="Calibri"/>
                <a:cs typeface="Calibri"/>
              </a:rPr>
              <a:t>Secret Key Recovery  :</a:t>
            </a:r>
            <a:endParaRPr lang="en-US" sz="2400" b="1" dirty="0">
              <a:latin typeface="Calisto MT" pitchFamily="18" charset="0"/>
            </a:endParaRPr>
          </a:p>
        </p:txBody>
      </p:sp>
    </p:spTree>
    <p:extLst>
      <p:ext uri="{BB962C8B-B14F-4D97-AF65-F5344CB8AC3E}">
        <p14:creationId xmlns:p14="http://schemas.microsoft.com/office/powerpoint/2010/main" val="1515785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6C7806-8800-84D1-D3B2-E6A63E38A296}"/>
              </a:ext>
            </a:extLst>
          </p:cNvPr>
          <p:cNvSpPr txBox="1"/>
          <p:nvPr/>
        </p:nvSpPr>
        <p:spPr>
          <a:xfrm>
            <a:off x="709683" y="164985"/>
            <a:ext cx="10631606" cy="64940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cs typeface="Calibri"/>
              </a:rPr>
              <a:t>Expected </a:t>
            </a:r>
            <a:r>
              <a:rPr lang="en-US" sz="2800" b="1" dirty="0">
                <a:latin typeface="Calisto MT" pitchFamily="18" charset="0"/>
                <a:ea typeface="+mn-lt"/>
                <a:cs typeface="+mn-lt"/>
              </a:rPr>
              <a:t>Vulnerabilities : </a:t>
            </a:r>
          </a:p>
          <a:p>
            <a:endParaRPr lang="en-US" sz="2800" b="1" dirty="0">
              <a:latin typeface="Calisto MT" pitchFamily="18" charset="0"/>
              <a:ea typeface="+mn-lt"/>
              <a:cs typeface="+mn-lt"/>
            </a:endParaRPr>
          </a:p>
          <a:p>
            <a:pPr marL="457200" indent="-457200">
              <a:buFont typeface="Arial"/>
              <a:buChar char="•"/>
            </a:pPr>
            <a:r>
              <a:rPr lang="en-US" dirty="0">
                <a:latin typeface="Calisto MT" pitchFamily="18" charset="0"/>
                <a:cs typeface="Calibri"/>
              </a:rPr>
              <a:t>For the message bit recovery from Saber implementation, both HW-based and FY index-based methods exploit the vulnerability in the primitive for masked logical shifting on arithmetic shares poly A2A shuffled()</a:t>
            </a:r>
          </a:p>
          <a:p>
            <a:endParaRPr lang="en-US" dirty="0">
              <a:latin typeface="Calisto MT" pitchFamily="18" charset="0"/>
              <a:cs typeface="Calibri"/>
            </a:endParaRPr>
          </a:p>
          <a:p>
            <a:pPr marL="457200" indent="-457200">
              <a:buFont typeface="Arial"/>
              <a:buChar char="•"/>
            </a:pPr>
            <a:r>
              <a:rPr lang="en-US" dirty="0">
                <a:latin typeface="Calisto MT" pitchFamily="18" charset="0"/>
                <a:ea typeface="+mn-lt"/>
                <a:cs typeface="+mn-lt"/>
              </a:rPr>
              <a:t>As in the attack on the masked-only implementation of </a:t>
            </a:r>
            <a:r>
              <a:rPr lang="en-US" b="1" dirty="0">
                <a:latin typeface="Calisto MT" pitchFamily="18" charset="0"/>
                <a:ea typeface="+mn-lt"/>
                <a:cs typeface="+mn-lt"/>
              </a:rPr>
              <a:t>Saber,</a:t>
            </a:r>
            <a:r>
              <a:rPr lang="en-US" dirty="0">
                <a:latin typeface="Calisto MT" pitchFamily="18" charset="0"/>
                <a:ea typeface="+mn-lt"/>
                <a:cs typeface="+mn-lt"/>
              </a:rPr>
              <a:t> the </a:t>
            </a:r>
            <a:r>
              <a:rPr lang="en-US" b="1" dirty="0">
                <a:latin typeface="Calisto MT" pitchFamily="18" charset="0"/>
                <a:ea typeface="+mn-lt"/>
                <a:cs typeface="+mn-lt"/>
              </a:rPr>
              <a:t>leakage is bit-wise and identical</a:t>
            </a:r>
            <a:r>
              <a:rPr lang="en-US" dirty="0">
                <a:latin typeface="Calisto MT" pitchFamily="18" charset="0"/>
                <a:ea typeface="+mn-lt"/>
                <a:cs typeface="+mn-lt"/>
              </a:rPr>
              <a:t> for all message bits.</a:t>
            </a:r>
          </a:p>
          <a:p>
            <a:endParaRPr lang="en-US" dirty="0">
              <a:latin typeface="Calisto MT" pitchFamily="18" charset="0"/>
              <a:ea typeface="+mn-lt"/>
              <a:cs typeface="+mn-lt"/>
            </a:endParaRPr>
          </a:p>
          <a:p>
            <a:pPr marL="457200" indent="-457200">
              <a:buFont typeface="Arial"/>
              <a:buChar char="•"/>
            </a:pPr>
            <a:r>
              <a:rPr lang="en-US" dirty="0">
                <a:latin typeface="Calisto MT" pitchFamily="18" charset="0"/>
                <a:ea typeface="+mn-lt"/>
                <a:cs typeface="+mn-lt"/>
              </a:rPr>
              <a:t>For the message bit recovery from </a:t>
            </a:r>
            <a:r>
              <a:rPr lang="en-US" b="1" dirty="0">
                <a:latin typeface="Calisto MT" pitchFamily="18" charset="0"/>
                <a:ea typeface="+mn-lt"/>
                <a:cs typeface="+mn-lt"/>
              </a:rPr>
              <a:t>CRYSTALS-Kyber</a:t>
            </a:r>
            <a:r>
              <a:rPr lang="en-US" dirty="0">
                <a:latin typeface="Calisto MT" pitchFamily="18" charset="0"/>
                <a:ea typeface="+mn-lt"/>
                <a:cs typeface="+mn-lt"/>
              </a:rPr>
              <a:t> implementation, the message bits are accumulated into a</a:t>
            </a:r>
            <a:r>
              <a:rPr lang="en-US" b="1" dirty="0">
                <a:latin typeface="Calisto MT" pitchFamily="18" charset="0"/>
                <a:ea typeface="+mn-lt"/>
                <a:cs typeface="+mn-lt"/>
              </a:rPr>
              <a:t> byte array</a:t>
            </a:r>
            <a:r>
              <a:rPr lang="en-US" dirty="0">
                <a:latin typeface="Calisto MT" pitchFamily="18" charset="0"/>
                <a:ea typeface="+mn-lt"/>
                <a:cs typeface="+mn-lt"/>
              </a:rPr>
              <a:t> in memory during their processing by masked poly tomsg() procedure. As a result, </a:t>
            </a:r>
            <a:r>
              <a:rPr lang="en-US" b="1" dirty="0">
                <a:latin typeface="Calisto MT" pitchFamily="18" charset="0"/>
                <a:ea typeface="+mn-lt"/>
                <a:cs typeface="+mn-lt"/>
              </a:rPr>
              <a:t>within each byte, the bit accumulated first leaks stronger than the bit accumulated last.</a:t>
            </a:r>
            <a:r>
              <a:rPr lang="en-US" dirty="0">
                <a:latin typeface="Calisto MT" pitchFamily="18" charset="0"/>
                <a:ea typeface="+mn-lt"/>
                <a:cs typeface="+mn-lt"/>
              </a:rPr>
              <a:t> This makes message recovery more difficult. </a:t>
            </a:r>
          </a:p>
          <a:p>
            <a:endParaRPr lang="en-US" dirty="0">
              <a:latin typeface="Calisto MT" pitchFamily="18" charset="0"/>
              <a:ea typeface="+mn-lt"/>
              <a:cs typeface="+mn-lt"/>
            </a:endParaRPr>
          </a:p>
          <a:p>
            <a:pPr marL="457200" indent="-457200">
              <a:buFont typeface="Arial"/>
              <a:buChar char="•"/>
            </a:pPr>
            <a:r>
              <a:rPr lang="en-US" dirty="0">
                <a:latin typeface="Calisto MT" pitchFamily="18" charset="0"/>
                <a:ea typeface="+mn-lt"/>
                <a:cs typeface="+mn-lt"/>
              </a:rPr>
              <a:t>To</a:t>
            </a:r>
            <a:r>
              <a:rPr lang="en-US" b="1" dirty="0">
                <a:latin typeface="Calisto MT" pitchFamily="18" charset="0"/>
                <a:ea typeface="+mn-lt"/>
                <a:cs typeface="+mn-lt"/>
              </a:rPr>
              <a:t> recover FY indexes</a:t>
            </a:r>
            <a:r>
              <a:rPr lang="en-US" dirty="0">
                <a:latin typeface="Calisto MT" pitchFamily="18" charset="0"/>
                <a:ea typeface="+mn-lt"/>
                <a:cs typeface="+mn-lt"/>
              </a:rPr>
              <a:t>, two locations are targeted: the point where FY indexes are generated and the point where they are used. The first one is a call to </a:t>
            </a:r>
            <a:r>
              <a:rPr lang="en-US" b="1" dirty="0">
                <a:latin typeface="Calisto MT" pitchFamily="18" charset="0"/>
                <a:ea typeface="+mn-lt"/>
                <a:cs typeface="+mn-lt"/>
              </a:rPr>
              <a:t>FY Gen() which creates a random permutation of 256 indexes. </a:t>
            </a:r>
            <a:r>
              <a:rPr lang="en-US" dirty="0">
                <a:latin typeface="Calisto MT" pitchFamily="18" charset="0"/>
                <a:ea typeface="+mn-lt"/>
                <a:cs typeface="+mn-lt"/>
              </a:rPr>
              <a:t>We use the same implementation of FY Gen() is used in Saber and CRYSTALS-Kyber algorithms. </a:t>
            </a:r>
          </a:p>
          <a:p>
            <a:endParaRPr lang="en-US" dirty="0">
              <a:latin typeface="Calisto MT" pitchFamily="18" charset="0"/>
              <a:ea typeface="+mn-lt"/>
              <a:cs typeface="+mn-lt"/>
            </a:endParaRPr>
          </a:p>
          <a:p>
            <a:pPr marL="457200" indent="-457200">
              <a:buFont typeface="Arial"/>
              <a:buChar char="•"/>
            </a:pPr>
            <a:r>
              <a:rPr lang="en-US" dirty="0">
                <a:latin typeface="Calisto MT" pitchFamily="18" charset="0"/>
                <a:ea typeface="+mn-lt"/>
                <a:cs typeface="+mn-lt"/>
              </a:rPr>
              <a:t>The second blue one, the </a:t>
            </a:r>
            <a:r>
              <a:rPr lang="en-US" b="1" dirty="0">
                <a:latin typeface="Calisto MT" pitchFamily="18" charset="0"/>
                <a:ea typeface="+mn-lt"/>
                <a:cs typeface="+mn-lt"/>
              </a:rPr>
              <a:t>FY indexes are used to define the processing order of message bits in the for-loop.</a:t>
            </a:r>
            <a:r>
              <a:rPr lang="en-US" dirty="0">
                <a:latin typeface="Calisto MT" pitchFamily="18" charset="0"/>
                <a:ea typeface="+mn-lt"/>
                <a:cs typeface="+mn-lt"/>
              </a:rPr>
              <a:t> The side-channel leakage from both parts is used for FY index recovery. </a:t>
            </a:r>
            <a:r>
              <a:rPr lang="en-US" b="1" dirty="0">
                <a:latin typeface="Calisto MT" pitchFamily="18" charset="0"/>
                <a:ea typeface="+mn-lt"/>
                <a:cs typeface="+mn-lt"/>
              </a:rPr>
              <a:t>The first part leaks much stronger than the second.</a:t>
            </a:r>
            <a:endParaRPr lang="en-US" b="1" dirty="0">
              <a:latin typeface="Calisto MT" pitchFamily="18" charset="0"/>
              <a:cs typeface="Calibri"/>
            </a:endParaRPr>
          </a:p>
        </p:txBody>
      </p:sp>
    </p:spTree>
    <p:extLst>
      <p:ext uri="{BB962C8B-B14F-4D97-AF65-F5344CB8AC3E}">
        <p14:creationId xmlns:p14="http://schemas.microsoft.com/office/powerpoint/2010/main" val="26685741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BC2869-357A-E98D-50CD-68786E2AA625}"/>
              </a:ext>
            </a:extLst>
          </p:cNvPr>
          <p:cNvSpPr txBox="1"/>
          <p:nvPr/>
        </p:nvSpPr>
        <p:spPr>
          <a:xfrm>
            <a:off x="0" y="12995"/>
            <a:ext cx="12192000" cy="72019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cs typeface="Calibri"/>
              </a:rPr>
              <a:t>Experimental</a:t>
            </a:r>
            <a:r>
              <a:rPr lang="en-US" sz="2400" b="1" dirty="0">
                <a:latin typeface="Calisto MT" pitchFamily="18" charset="0"/>
                <a:ea typeface="+mn-lt"/>
                <a:cs typeface="+mn-lt"/>
              </a:rPr>
              <a:t> Results : </a:t>
            </a:r>
          </a:p>
          <a:p>
            <a:endParaRPr lang="en-US" sz="2400" b="1" dirty="0">
              <a:latin typeface="Calisto MT" pitchFamily="18" charset="0"/>
              <a:ea typeface="+mn-lt"/>
              <a:cs typeface="+mn-lt"/>
            </a:endParaRPr>
          </a:p>
          <a:p>
            <a:pPr marL="285750" indent="-285750">
              <a:buFont typeface="Arial"/>
              <a:buChar char="•"/>
            </a:pPr>
            <a:r>
              <a:rPr lang="en-US" b="1" dirty="0">
                <a:solidFill>
                  <a:srgbClr val="C00000"/>
                </a:solidFill>
                <a:latin typeface="Calisto MT" pitchFamily="18" charset="0"/>
                <a:ea typeface="+mn-lt"/>
                <a:cs typeface="+mn-lt"/>
              </a:rPr>
              <a:t>Experiment Setup :</a:t>
            </a:r>
          </a:p>
          <a:p>
            <a:pPr marL="285750" indent="-285750">
              <a:buFont typeface="Arial"/>
              <a:buChar char="•"/>
            </a:pPr>
            <a:endParaRPr lang="en-US" b="1" dirty="0">
              <a:latin typeface="Calisto MT" pitchFamily="18" charset="0"/>
            </a:endParaRPr>
          </a:p>
          <a:p>
            <a:pPr marL="456565" lvl="1">
              <a:buFont typeface="Arial"/>
              <a:buChar char="•"/>
            </a:pPr>
            <a:r>
              <a:rPr lang="en-US" b="1" dirty="0">
                <a:latin typeface="Calisto MT" pitchFamily="18" charset="0"/>
                <a:ea typeface="+mn-lt"/>
                <a:cs typeface="+mn-lt"/>
              </a:rPr>
              <a:t>Implementation Basis</a:t>
            </a:r>
            <a:r>
              <a:rPr lang="en-US" dirty="0">
                <a:latin typeface="Calisto MT" pitchFamily="18" charset="0"/>
                <a:ea typeface="+mn-lt"/>
                <a:cs typeface="+mn-lt"/>
              </a:rPr>
              <a:t>:</a:t>
            </a:r>
            <a:endParaRPr lang="en-US" dirty="0">
              <a:latin typeface="Calisto MT" pitchFamily="18" charset="0"/>
              <a:cs typeface="Calibri"/>
            </a:endParaRPr>
          </a:p>
          <a:p>
            <a:pPr marL="1199515" lvl="2" indent="-285750">
              <a:buFont typeface="Arial"/>
              <a:buChar char="•"/>
            </a:pPr>
            <a:r>
              <a:rPr lang="en-US" dirty="0">
                <a:latin typeface="Calisto MT" pitchFamily="18" charset="0"/>
                <a:ea typeface="+mn-lt"/>
                <a:cs typeface="+mn-lt"/>
              </a:rPr>
              <a:t>Papers II and IX were performed using the C implementations which we built on top of the first-order masked implementation of Saber from and CRYSTALS-Kyber from, respectively</a:t>
            </a:r>
            <a:endParaRPr lang="en-US" dirty="0">
              <a:latin typeface="Calisto MT" pitchFamily="18" charset="0"/>
            </a:endParaRPr>
          </a:p>
          <a:p>
            <a:pPr marL="1199515" lvl="2" indent="-285750">
              <a:buFont typeface="Arial"/>
              <a:buChar char="•"/>
            </a:pPr>
            <a:r>
              <a:rPr lang="en-US" dirty="0">
                <a:latin typeface="Calisto MT" pitchFamily="18" charset="0"/>
                <a:ea typeface="+mn-lt"/>
                <a:cs typeface="+mn-lt"/>
              </a:rPr>
              <a:t>No publicly available implementations incorporating both masking and shuffling were found.</a:t>
            </a:r>
            <a:endParaRPr lang="en-US" dirty="0">
              <a:latin typeface="Calisto MT" pitchFamily="18" charset="0"/>
            </a:endParaRPr>
          </a:p>
          <a:p>
            <a:pPr marL="456565" lvl="1">
              <a:buFont typeface="Arial"/>
              <a:buChar char="•"/>
            </a:pPr>
            <a:r>
              <a:rPr lang="en-US" b="1" dirty="0">
                <a:latin typeface="Calisto MT" pitchFamily="18" charset="0"/>
                <a:ea typeface="+mn-lt"/>
                <a:cs typeface="+mn-lt"/>
              </a:rPr>
              <a:t>Hardware and Profiling</a:t>
            </a:r>
            <a:r>
              <a:rPr lang="en-US" dirty="0">
                <a:latin typeface="Calisto MT" pitchFamily="18" charset="0"/>
                <a:ea typeface="+mn-lt"/>
                <a:cs typeface="+mn-lt"/>
              </a:rPr>
              <a:t>:</a:t>
            </a:r>
            <a:endParaRPr lang="en-US" dirty="0">
              <a:latin typeface="Calisto MT" pitchFamily="18" charset="0"/>
              <a:cs typeface="Calibri"/>
            </a:endParaRPr>
          </a:p>
          <a:p>
            <a:pPr marL="1199515" lvl="2" indent="-285750">
              <a:buFont typeface="Arial"/>
              <a:buChar char="•"/>
            </a:pPr>
            <a:r>
              <a:rPr lang="en-US" dirty="0">
                <a:latin typeface="Calisto MT" pitchFamily="18" charset="0"/>
                <a:ea typeface="+mn-lt"/>
                <a:cs typeface="+mn-lt"/>
              </a:rPr>
              <a:t>Conducted experiments on two CW303 boards equipped with ARM Cortex-M4 microcontrollers.</a:t>
            </a:r>
            <a:endParaRPr lang="en-US" dirty="0">
              <a:latin typeface="Calisto MT" pitchFamily="18" charset="0"/>
            </a:endParaRPr>
          </a:p>
          <a:p>
            <a:pPr marL="1199515" lvl="2" indent="-285750">
              <a:buFont typeface="Arial"/>
              <a:buChar char="•"/>
            </a:pPr>
            <a:r>
              <a:rPr lang="en-US" dirty="0">
                <a:latin typeface="Calisto MT" pitchFamily="18" charset="0"/>
                <a:ea typeface="+mn-lt"/>
                <a:cs typeface="+mn-lt"/>
              </a:rPr>
              <a:t>One board used for profiling, and the other for testing.</a:t>
            </a:r>
            <a:endParaRPr lang="en-US" dirty="0">
              <a:latin typeface="Calisto MT" pitchFamily="18" charset="0"/>
            </a:endParaRPr>
          </a:p>
          <a:p>
            <a:pPr marL="1199515" lvl="2" indent="-285750">
              <a:buFont typeface="Arial"/>
              <a:buChar char="•"/>
            </a:pPr>
            <a:r>
              <a:rPr lang="en-US" dirty="0">
                <a:latin typeface="Calisto MT" pitchFamily="18" charset="0"/>
                <a:ea typeface="+mn-lt"/>
                <a:cs typeface="+mn-lt"/>
              </a:rPr>
              <a:t>Trained multiple Multilayer Perceptron (MLP) models on trace sets, varying proportions from the profiling device and DUA.</a:t>
            </a:r>
            <a:endParaRPr lang="en-US" dirty="0">
              <a:latin typeface="Calisto MT" pitchFamily="18" charset="0"/>
            </a:endParaRPr>
          </a:p>
          <a:p>
            <a:pPr marL="1199515" lvl="2" indent="-285750">
              <a:buFont typeface="Arial"/>
              <a:buChar char="•"/>
            </a:pPr>
            <a:r>
              <a:rPr lang="en-US" dirty="0">
                <a:latin typeface="Calisto MT" pitchFamily="18" charset="0"/>
                <a:ea typeface="+mn-lt"/>
                <a:cs typeface="+mn-lt"/>
              </a:rPr>
              <a:t>Profiling device ran implementation with deactivated shuffling.</a:t>
            </a:r>
            <a:endParaRPr lang="en-US" dirty="0">
              <a:latin typeface="Calisto MT" pitchFamily="18" charset="0"/>
            </a:endParaRPr>
          </a:p>
          <a:p>
            <a:pPr marL="285750" indent="-285750">
              <a:buFont typeface="Arial"/>
              <a:buChar char="•"/>
            </a:pPr>
            <a:r>
              <a:rPr lang="en-US" b="1" dirty="0">
                <a:solidFill>
                  <a:srgbClr val="C00000"/>
                </a:solidFill>
                <a:latin typeface="Calisto MT" pitchFamily="18" charset="0"/>
                <a:ea typeface="+mn-lt"/>
                <a:cs typeface="+mn-lt"/>
              </a:rPr>
              <a:t>Results and Analysis:</a:t>
            </a:r>
          </a:p>
          <a:p>
            <a:endParaRPr lang="en-US" b="1" dirty="0">
              <a:latin typeface="Calisto MT" pitchFamily="18" charset="0"/>
            </a:endParaRPr>
          </a:p>
          <a:p>
            <a:pPr marL="456565" lvl="1">
              <a:buFont typeface="Arial"/>
              <a:buChar char="•"/>
            </a:pPr>
            <a:r>
              <a:rPr lang="en-US" b="1" dirty="0">
                <a:latin typeface="Calisto MT" pitchFamily="18" charset="0"/>
                <a:ea typeface="+mn-lt"/>
                <a:cs typeface="+mn-lt"/>
              </a:rPr>
              <a:t>Error Identification and Resolution</a:t>
            </a:r>
            <a:r>
              <a:rPr lang="en-US" dirty="0">
                <a:latin typeface="Calisto MT" pitchFamily="18" charset="0"/>
                <a:ea typeface="+mn-lt"/>
                <a:cs typeface="+mn-lt"/>
              </a:rPr>
              <a:t>:</a:t>
            </a:r>
            <a:endParaRPr lang="en-US" dirty="0">
              <a:latin typeface="Calisto MT" pitchFamily="18" charset="0"/>
              <a:cs typeface="Calibri"/>
            </a:endParaRPr>
          </a:p>
          <a:p>
            <a:pPr marL="1199515" lvl="2" indent="-285750">
              <a:buFont typeface="Arial"/>
              <a:buChar char="•"/>
            </a:pPr>
            <a:r>
              <a:rPr lang="en-US" dirty="0">
                <a:latin typeface="Calisto MT" pitchFamily="18" charset="0"/>
                <a:ea typeface="+mn-lt"/>
                <a:cs typeface="+mn-lt"/>
              </a:rPr>
              <a:t>Identified potentially erroneous message bits, aiding in error detection and resolution.</a:t>
            </a:r>
            <a:endParaRPr lang="en-US" dirty="0">
              <a:latin typeface="Calisto MT" pitchFamily="18" charset="0"/>
            </a:endParaRPr>
          </a:p>
          <a:p>
            <a:pPr marL="1199515" lvl="2" indent="-285750">
              <a:buFont typeface="Arial"/>
              <a:buChar char="•"/>
            </a:pPr>
            <a:r>
              <a:rPr lang="en-US" dirty="0">
                <a:latin typeface="Calisto MT" pitchFamily="18" charset="0"/>
                <a:ea typeface="+mn-lt"/>
                <a:cs typeface="+mn-lt"/>
              </a:rPr>
              <a:t>Detected bit errors handled by enumerating possible choices, contributing to improved classification accuracy.</a:t>
            </a:r>
            <a:endParaRPr lang="en-US" dirty="0">
              <a:latin typeface="Calisto MT" pitchFamily="18" charset="0"/>
            </a:endParaRPr>
          </a:p>
          <a:p>
            <a:pPr marL="1199515" lvl="2" indent="-285750">
              <a:buFont typeface="Arial"/>
              <a:buChar char="•"/>
            </a:pPr>
            <a:r>
              <a:rPr lang="en-US" dirty="0">
                <a:latin typeface="Calisto MT" pitchFamily="18" charset="0"/>
                <a:ea typeface="+mn-lt"/>
                <a:cs typeface="+mn-lt"/>
              </a:rPr>
              <a:t>Spicing technique further enhances accuracy.</a:t>
            </a:r>
            <a:endParaRPr lang="en-US" dirty="0">
              <a:latin typeface="Calisto MT" pitchFamily="18" charset="0"/>
            </a:endParaRPr>
          </a:p>
          <a:p>
            <a:pPr marL="456565" lvl="1">
              <a:buFont typeface="Arial"/>
              <a:buChar char="•"/>
            </a:pPr>
            <a:r>
              <a:rPr lang="en-US" b="1" dirty="0">
                <a:latin typeface="Calisto MT" pitchFamily="18" charset="0"/>
                <a:ea typeface="+mn-lt"/>
                <a:cs typeface="+mn-lt"/>
              </a:rPr>
              <a:t>Ensemble Approach(a method in ML uses for b</a:t>
            </a:r>
            <a:r>
              <a:rPr lang="en-US" b="1" dirty="0">
                <a:solidFill>
                  <a:srgbClr val="000000"/>
                </a:solidFill>
                <a:latin typeface="Calisto MT" pitchFamily="18" charset="0"/>
                <a:ea typeface="+mn-lt"/>
                <a:cs typeface="+mn-lt"/>
              </a:rPr>
              <a:t>uilding</a:t>
            </a:r>
            <a:r>
              <a:rPr lang="en-US" b="1" dirty="0">
                <a:latin typeface="Calisto MT" pitchFamily="18" charset="0"/>
                <a:ea typeface="+mn-lt"/>
                <a:cs typeface="+mn-lt"/>
              </a:rPr>
              <a:t> predictive models)</a:t>
            </a:r>
            <a:r>
              <a:rPr lang="en-US" sz="1200" dirty="0">
                <a:solidFill>
                  <a:srgbClr val="ECECEC"/>
                </a:solidFill>
                <a:latin typeface="Calisto MT" pitchFamily="18" charset="0"/>
                <a:ea typeface="+mn-lt"/>
                <a:cs typeface="+mn-lt"/>
              </a:rPr>
              <a:t>s</a:t>
            </a:r>
            <a:r>
              <a:rPr lang="en-US" dirty="0">
                <a:latin typeface="Calisto MT" pitchFamily="18" charset="0"/>
                <a:ea typeface="+mn-lt"/>
                <a:cs typeface="+mn-lt"/>
              </a:rPr>
              <a:t>:</a:t>
            </a:r>
            <a:endParaRPr lang="en-US" dirty="0">
              <a:latin typeface="Calisto MT" pitchFamily="18" charset="0"/>
              <a:cs typeface="Calibri"/>
            </a:endParaRPr>
          </a:p>
          <a:p>
            <a:pPr marL="1199515" lvl="2" indent="-285750">
              <a:buFont typeface="Arial"/>
              <a:buChar char="•"/>
            </a:pPr>
            <a:r>
              <a:rPr lang="en-US" dirty="0">
                <a:latin typeface="Calisto MT" pitchFamily="18" charset="0"/>
                <a:ea typeface="+mn-lt"/>
                <a:cs typeface="+mn-lt"/>
              </a:rPr>
              <a:t>Reduced test traces required for attack using an ensemble of models.</a:t>
            </a:r>
            <a:endParaRPr lang="en-US" dirty="0">
              <a:latin typeface="Calisto MT" pitchFamily="18" charset="0"/>
            </a:endParaRPr>
          </a:p>
          <a:p>
            <a:pPr marL="1199515" lvl="2" indent="-285750">
              <a:buFont typeface="Arial"/>
              <a:buChar char="•"/>
            </a:pPr>
            <a:r>
              <a:rPr lang="en-US" dirty="0">
                <a:latin typeface="Calisto MT" pitchFamily="18" charset="0"/>
                <a:ea typeface="+mn-lt"/>
                <a:cs typeface="+mn-lt"/>
              </a:rPr>
              <a:t>Ensemble method known for efficiency in side-channel analysis.</a:t>
            </a:r>
            <a:endParaRPr lang="en-US" dirty="0">
              <a:latin typeface="Calisto MT" pitchFamily="18" charset="0"/>
            </a:endParaRPr>
          </a:p>
          <a:p>
            <a:pPr marL="1199515" lvl="2" indent="-285750">
              <a:buFont typeface="Arial"/>
              <a:buChar char="•"/>
            </a:pPr>
            <a:r>
              <a:rPr lang="en-US" dirty="0">
                <a:latin typeface="Calisto MT" pitchFamily="18" charset="0"/>
                <a:ea typeface="+mn-lt"/>
                <a:cs typeface="+mn-lt"/>
              </a:rPr>
              <a:t>Total number of traces for secret key recovery significantly reduced with ensemble method.</a:t>
            </a:r>
            <a:endParaRPr lang="en-US" dirty="0">
              <a:latin typeface="Calisto MT" pitchFamily="18" charset="0"/>
            </a:endParaRPr>
          </a:p>
          <a:p>
            <a:pPr marL="285750" indent="-285750">
              <a:buFont typeface="Arial"/>
              <a:buChar char="•"/>
            </a:pPr>
            <a:endParaRPr lang="en-US" dirty="0">
              <a:cs typeface="Calibri"/>
            </a:endParaRPr>
          </a:p>
        </p:txBody>
      </p:sp>
    </p:spTree>
    <p:extLst>
      <p:ext uri="{BB962C8B-B14F-4D97-AF65-F5344CB8AC3E}">
        <p14:creationId xmlns:p14="http://schemas.microsoft.com/office/powerpoint/2010/main" val="41014054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91DA41-C024-2B53-8CC3-0F725D232948}"/>
              </a:ext>
            </a:extLst>
          </p:cNvPr>
          <p:cNvSpPr txBox="1"/>
          <p:nvPr/>
        </p:nvSpPr>
        <p:spPr>
          <a:xfrm>
            <a:off x="0" y="313413"/>
            <a:ext cx="121920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b="1" dirty="0">
                <a:solidFill>
                  <a:srgbClr val="C00000"/>
                </a:solidFill>
                <a:latin typeface="Calisto MT" pitchFamily="18" charset="0"/>
                <a:cs typeface="Calibri"/>
              </a:rPr>
              <a:t>FY Index-Based Approach :</a:t>
            </a:r>
          </a:p>
          <a:p>
            <a:endParaRPr lang="en-US" b="1" dirty="0">
              <a:latin typeface="Calisto MT" pitchFamily="18" charset="0"/>
              <a:cs typeface="Calibri"/>
            </a:endParaRPr>
          </a:p>
          <a:p>
            <a:pPr marL="456565" lvl="1" indent="-285750">
              <a:buFont typeface="Arial,Sans-Serif"/>
              <a:buChar char="•"/>
            </a:pPr>
            <a:r>
              <a:rPr lang="en-US" b="1" dirty="0">
                <a:latin typeface="Calisto MT" pitchFamily="18" charset="0"/>
                <a:cs typeface="Calibri"/>
              </a:rPr>
              <a:t>Profiling and Training</a:t>
            </a:r>
            <a:r>
              <a:rPr lang="en-US" dirty="0">
                <a:latin typeface="Calisto MT" pitchFamily="18" charset="0"/>
                <a:cs typeface="Calibri"/>
              </a:rPr>
              <a:t>:</a:t>
            </a:r>
          </a:p>
          <a:p>
            <a:pPr marL="1199515" lvl="2" indent="-285750">
              <a:buFont typeface="Arial,Sans-Serif"/>
              <a:buChar char="•"/>
            </a:pPr>
            <a:r>
              <a:rPr lang="en-US" dirty="0">
                <a:latin typeface="Calisto MT" pitchFamily="18" charset="0"/>
                <a:cs typeface="Calibri"/>
              </a:rPr>
              <a:t>Two types of NNs trained: one for FY index recovery and another for message bit recovery.</a:t>
            </a:r>
          </a:p>
          <a:p>
            <a:pPr marL="1199515" lvl="2" indent="-285750">
              <a:buFont typeface="Arial,Sans-Serif"/>
              <a:buChar char="•"/>
            </a:pPr>
            <a:r>
              <a:rPr lang="en-US" dirty="0">
                <a:latin typeface="Calisto MT" pitchFamily="18" charset="0"/>
                <a:cs typeface="Calibri"/>
              </a:rPr>
              <a:t>Similar training method as in HW-based case for message bits recovery.</a:t>
            </a:r>
          </a:p>
          <a:p>
            <a:pPr marL="1199515" lvl="2" indent="-285750">
              <a:buFont typeface="Arial,Sans-Serif"/>
              <a:buChar char="•"/>
            </a:pPr>
            <a:r>
              <a:rPr lang="en-US" dirty="0">
                <a:latin typeface="Calisto MT" pitchFamily="18" charset="0"/>
                <a:cs typeface="Calibri"/>
              </a:rPr>
              <a:t>FY index recovery NNs input concatenates intervals covering FY index generation and usage.</a:t>
            </a:r>
          </a:p>
          <a:p>
            <a:pPr marL="456565" lvl="1" indent="-285750">
              <a:buFont typeface="Arial,Sans-Serif"/>
              <a:buChar char="•"/>
            </a:pPr>
            <a:r>
              <a:rPr lang="en-US" b="1" dirty="0">
                <a:latin typeface="Calisto MT" pitchFamily="18" charset="0"/>
                <a:cs typeface="Calibri"/>
              </a:rPr>
              <a:t>Key Recovery Attacks</a:t>
            </a:r>
            <a:r>
              <a:rPr lang="en-US" dirty="0">
                <a:latin typeface="Calisto MT" pitchFamily="18" charset="0"/>
                <a:cs typeface="Calibri"/>
              </a:rPr>
              <a:t>:</a:t>
            </a:r>
          </a:p>
          <a:p>
            <a:pPr marL="1199515" lvl="2" indent="-285750">
              <a:buFont typeface="Arial,Sans-Serif"/>
              <a:buChar char="•"/>
            </a:pPr>
            <a:r>
              <a:rPr lang="en-US" dirty="0">
                <a:latin typeface="Calisto MT" pitchFamily="18" charset="0"/>
                <a:cs typeface="Calibri"/>
              </a:rPr>
              <a:t>Conducted 10 secret key recovery attacks each on Saber and CRYSTALS-Kyber implementations, with varying code distances.</a:t>
            </a:r>
          </a:p>
          <a:p>
            <a:pPr marL="1199515" lvl="2" indent="-285750">
              <a:buFont typeface="Arial,Sans-Serif"/>
              <a:buChar char="•"/>
            </a:pPr>
            <a:r>
              <a:rPr lang="en-US" dirty="0">
                <a:latin typeface="Calisto MT" pitchFamily="18" charset="0"/>
                <a:cs typeface="Calibri"/>
              </a:rPr>
              <a:t>Utilized chosen ciphertexts based on ECCs with different code distances for each algorithm.</a:t>
            </a:r>
          </a:p>
          <a:p>
            <a:pPr marL="913765" lvl="2"/>
            <a:endParaRPr lang="en-US" dirty="0">
              <a:latin typeface="Calisto MT" pitchFamily="18" charset="0"/>
              <a:cs typeface="Calibri"/>
            </a:endParaRPr>
          </a:p>
          <a:p>
            <a:pPr marL="285750" indent="-285750">
              <a:buFont typeface="Arial,Sans-Serif"/>
              <a:buChar char="•"/>
            </a:pPr>
            <a:r>
              <a:rPr lang="en-US" b="1" dirty="0">
                <a:solidFill>
                  <a:srgbClr val="C00000"/>
                </a:solidFill>
                <a:latin typeface="Calisto MT" pitchFamily="18" charset="0"/>
                <a:cs typeface="Calibri"/>
              </a:rPr>
              <a:t>Key Recovery Results :</a:t>
            </a:r>
          </a:p>
          <a:p>
            <a:endParaRPr lang="en-US" b="1" dirty="0">
              <a:latin typeface="Calisto MT" pitchFamily="18" charset="0"/>
              <a:cs typeface="Calibri"/>
            </a:endParaRPr>
          </a:p>
          <a:p>
            <a:pPr marL="456565" lvl="1" indent="-285750">
              <a:buFont typeface="Arial,Sans-Serif"/>
              <a:buChar char="•"/>
            </a:pPr>
            <a:r>
              <a:rPr lang="en-US" b="1" dirty="0">
                <a:latin typeface="Calisto MT" pitchFamily="18" charset="0"/>
                <a:cs typeface="Calibri"/>
              </a:rPr>
              <a:t>Beneficial Extensions</a:t>
            </a:r>
            <a:r>
              <a:rPr lang="en-US" dirty="0">
                <a:latin typeface="Calisto MT" pitchFamily="18" charset="0"/>
                <a:cs typeface="Calibri"/>
              </a:rPr>
              <a:t>:</a:t>
            </a:r>
          </a:p>
          <a:p>
            <a:pPr marL="1199515" lvl="2" indent="-285750">
              <a:buFont typeface="Arial,Sans-Serif"/>
              <a:buChar char="•"/>
            </a:pPr>
            <a:r>
              <a:rPr lang="en-US" dirty="0">
                <a:latin typeface="Calisto MT" pitchFamily="18" charset="0"/>
                <a:cs typeface="Calibri"/>
              </a:rPr>
              <a:t>Extending ECC-based approach to larger code distances proved advantageous.</a:t>
            </a:r>
          </a:p>
          <a:p>
            <a:pPr marL="1199515" lvl="2" indent="-285750">
              <a:buFont typeface="Arial,Sans-Serif"/>
              <a:buChar char="•"/>
            </a:pPr>
            <a:r>
              <a:rPr lang="en-US" dirty="0">
                <a:latin typeface="Calisto MT" pitchFamily="18" charset="0"/>
                <a:cs typeface="Calibri"/>
              </a:rPr>
              <a:t>Significant improvements in secret key recovery demonstrated, notably for Saber.</a:t>
            </a:r>
          </a:p>
          <a:p>
            <a:pPr marL="456565" lvl="1" indent="-285750">
              <a:buFont typeface="Arial,Sans-Serif"/>
              <a:buChar char="•"/>
            </a:pPr>
            <a:r>
              <a:rPr lang="en-US" b="1" dirty="0">
                <a:latin typeface="Calisto MT" pitchFamily="18" charset="0"/>
                <a:cs typeface="Calibri"/>
              </a:rPr>
              <a:t>Analysis of Results</a:t>
            </a:r>
            <a:r>
              <a:rPr lang="en-US" dirty="0">
                <a:latin typeface="Calisto MT" pitchFamily="18" charset="0"/>
                <a:cs typeface="Calibri"/>
              </a:rPr>
              <a:t>:</a:t>
            </a:r>
          </a:p>
          <a:p>
            <a:pPr marL="1199515" lvl="2" indent="-285750">
              <a:buFont typeface="Arial,Sans-Serif"/>
              <a:buChar char="•"/>
            </a:pPr>
            <a:r>
              <a:rPr lang="en-US" dirty="0">
                <a:latin typeface="Calisto MT" pitchFamily="18" charset="0"/>
                <a:cs typeface="Calibri"/>
              </a:rPr>
              <a:t>ECC with code distance 6 yielded notable improvements, allowing for faster and more efficient key recovery.</a:t>
            </a:r>
          </a:p>
          <a:p>
            <a:pPr marL="1199515" lvl="2" indent="-285750">
              <a:buFont typeface="Arial,Sans-Serif"/>
              <a:buChar char="•"/>
            </a:pPr>
            <a:r>
              <a:rPr lang="en-US" dirty="0">
                <a:latin typeface="Calisto MT" pitchFamily="18" charset="0"/>
                <a:cs typeface="Calibri"/>
              </a:rPr>
              <a:t>Higher number of attack traces required for CRYSTALS-Kyber attributed to non-uniform leakage of masked message bits and lower sampling rate.</a:t>
            </a:r>
          </a:p>
        </p:txBody>
      </p:sp>
    </p:spTree>
    <p:extLst>
      <p:ext uri="{BB962C8B-B14F-4D97-AF65-F5344CB8AC3E}">
        <p14:creationId xmlns:p14="http://schemas.microsoft.com/office/powerpoint/2010/main" val="42649933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01754" y="1075015"/>
            <a:ext cx="7970293" cy="4647426"/>
          </a:xfrm>
          <a:prstGeom prst="rect">
            <a:avLst/>
          </a:prstGeom>
        </p:spPr>
        <p:txBody>
          <a:bodyPr wrap="square">
            <a:spAutoFit/>
          </a:bodyPr>
          <a:lstStyle/>
          <a:p>
            <a:r>
              <a:rPr lang="en-US" sz="4000" dirty="0">
                <a:latin typeface="Calisto MT" pitchFamily="18" charset="0"/>
                <a:cs typeface="Calibri"/>
              </a:rPr>
              <a:t>SUMMARY : </a:t>
            </a:r>
          </a:p>
          <a:p>
            <a:endParaRPr lang="en-US" sz="4000" b="1" dirty="0">
              <a:latin typeface="Calisto MT" pitchFamily="18" charset="0"/>
              <a:cs typeface="Calibri"/>
            </a:endParaRPr>
          </a:p>
          <a:p>
            <a:r>
              <a:rPr lang="en-US" sz="2400" b="1" dirty="0">
                <a:latin typeface="Calisto MT" pitchFamily="18" charset="0"/>
                <a:cs typeface="Calibri"/>
              </a:rPr>
              <a:t>   </a:t>
            </a:r>
            <a:r>
              <a:rPr lang="en-US" sz="2400" dirty="0">
                <a:latin typeface="Calisto MT" pitchFamily="18" charset="0"/>
                <a:ea typeface="+mn-lt"/>
                <a:cs typeface="+mn-lt"/>
              </a:rPr>
              <a:t>We demonstrated two different message recovery attacks on first-order masked and shuffled implementations of Saber and CRYSTALS-Kyber by deep learning-based power analysis. Both attacks are successful in recovering messages.</a:t>
            </a:r>
          </a:p>
          <a:p>
            <a:endParaRPr lang="en-US" sz="2400" dirty="0">
              <a:latin typeface="Calisto MT" pitchFamily="18" charset="0"/>
              <a:ea typeface="+mn-lt"/>
              <a:cs typeface="+mn-lt"/>
            </a:endParaRPr>
          </a:p>
          <a:p>
            <a:r>
              <a:rPr lang="en-US" sz="2400" dirty="0">
                <a:latin typeface="Calisto MT" pitchFamily="18" charset="0"/>
                <a:ea typeface="+mn-lt"/>
                <a:cs typeface="+mn-lt"/>
              </a:rPr>
              <a:t>In addition, we extended the ECC-based chosen ciphertext construction method introduced in Paper I to ECCs with larger code distances.</a:t>
            </a:r>
            <a:endParaRPr lang="en-US" sz="2400" dirty="0">
              <a:latin typeface="Calisto MT" pitchFamily="18" charset="0"/>
            </a:endParaRPr>
          </a:p>
        </p:txBody>
      </p:sp>
    </p:spTree>
    <p:extLst>
      <p:ext uri="{BB962C8B-B14F-4D97-AF65-F5344CB8AC3E}">
        <p14:creationId xmlns:p14="http://schemas.microsoft.com/office/powerpoint/2010/main" val="24760837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lain Black Black, HD wallpaper | Peak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423067"/>
            <a:ext cx="12192000" cy="5047536"/>
          </a:xfrm>
          <a:prstGeom prst="rect">
            <a:avLst/>
          </a:prstGeom>
          <a:noFill/>
        </p:spPr>
        <p:txBody>
          <a:bodyPr wrap="square" rtlCol="0">
            <a:spAutoFit/>
          </a:bodyPr>
          <a:lstStyle/>
          <a:p>
            <a:r>
              <a:rPr lang="en-GB" sz="2400" dirty="0">
                <a:solidFill>
                  <a:schemeClr val="bg1"/>
                </a:solidFill>
              </a:rPr>
              <a:t>         </a:t>
            </a:r>
            <a:r>
              <a:rPr lang="en-GB" sz="2400" dirty="0">
                <a:solidFill>
                  <a:srgbClr val="92D050"/>
                </a:solidFill>
                <a:latin typeface="Calisto MT" pitchFamily="18" charset="0"/>
              </a:rPr>
              <a:t>AMPLITUDE MODULATED EM BASED SIDE CHANNEL ANALYSIS ( 5, 6 )</a:t>
            </a:r>
          </a:p>
          <a:p>
            <a:endParaRPr lang="en-GB" dirty="0">
              <a:solidFill>
                <a:srgbClr val="92D050"/>
              </a:solidFill>
              <a:latin typeface="Calisto MT" pitchFamily="18" charset="0"/>
            </a:endParaRPr>
          </a:p>
          <a:p>
            <a:r>
              <a:rPr lang="en-GB" sz="2000" dirty="0">
                <a:solidFill>
                  <a:schemeClr val="bg1"/>
                </a:solidFill>
                <a:latin typeface="Calisto MT" pitchFamily="18" charset="0"/>
              </a:rPr>
              <a:t>Side-channel attacks based on amplitude-modulated EM emanations are more stealthy than power or near-field EM attacks because the signal transmitted by the on-chip antenna escapes hardware-level countermeasures like decoupling capacitors and Faraday shields. Furthermore, since amplitude - modulated EM emanations are intertwined into the carrier signal, they can be captured at a considerably farther distance than the near-field EM side channels.</a:t>
            </a:r>
          </a:p>
          <a:p>
            <a:endParaRPr lang="en-GB" sz="2000" dirty="0">
              <a:solidFill>
                <a:schemeClr val="bg1"/>
              </a:solidFill>
              <a:latin typeface="Calisto MT" pitchFamily="18" charset="0"/>
            </a:endParaRPr>
          </a:p>
          <a:p>
            <a:r>
              <a:rPr lang="en-GB" sz="2000" dirty="0">
                <a:solidFill>
                  <a:schemeClr val="bg1"/>
                </a:solidFill>
                <a:latin typeface="Calisto MT" pitchFamily="18" charset="0"/>
              </a:rPr>
              <a:t>They show that utilizing information leaked through amplitude-modulated electromagnetic (EM) side channels, they can train NN that have a 90% probability on average of successfully recovering each bit of Saber’s message. However, it should be noted that even though individual bits of the message can be recovered with a high probability, this may not lead to a full message recovery.</a:t>
            </a:r>
          </a:p>
          <a:p>
            <a:endParaRPr lang="en-GB" sz="2000" dirty="0">
              <a:solidFill>
                <a:schemeClr val="bg1"/>
              </a:solidFill>
              <a:latin typeface="Calisto MT" pitchFamily="18" charset="0"/>
            </a:endParaRPr>
          </a:p>
          <a:p>
            <a:r>
              <a:rPr lang="en-GB" sz="2000" dirty="0">
                <a:solidFill>
                  <a:schemeClr val="bg1"/>
                </a:solidFill>
                <a:latin typeface="Calisto MT" pitchFamily="18" charset="0"/>
              </a:rPr>
              <a:t>To improve the success rate  we introduce a multi-bit error-injection method which, in it is essence, converts a non -differential attack into a differential one. This allows us to exploit byte-level leakage and successfully recover full secret keys from both Saber and CRYSTALS - Kyber.</a:t>
            </a:r>
          </a:p>
        </p:txBody>
      </p:sp>
    </p:spTree>
    <p:extLst>
      <p:ext uri="{BB962C8B-B14F-4D97-AF65-F5344CB8AC3E}">
        <p14:creationId xmlns:p14="http://schemas.microsoft.com/office/powerpoint/2010/main" val="29231098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lain Black Black, HD wallpaper | Peak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7296"/>
            <a:ext cx="12192000" cy="6186309"/>
          </a:xfrm>
          <a:prstGeom prst="rect">
            <a:avLst/>
          </a:prstGeom>
        </p:spPr>
        <p:txBody>
          <a:bodyPr wrap="square">
            <a:spAutoFit/>
          </a:bodyPr>
          <a:lstStyle/>
          <a:p>
            <a:r>
              <a:rPr lang="en-GB" sz="2400" dirty="0">
                <a:solidFill>
                  <a:srgbClr val="92D050"/>
                </a:solidFill>
                <a:latin typeface="Calisto MT" pitchFamily="18" charset="0"/>
              </a:rPr>
              <a:t>OBSERVATIONS : </a:t>
            </a:r>
          </a:p>
          <a:p>
            <a:endParaRPr lang="en-GB" dirty="0">
              <a:solidFill>
                <a:schemeClr val="bg1"/>
              </a:solidFill>
              <a:latin typeface="Calisto MT" pitchFamily="18" charset="0"/>
            </a:endParaRPr>
          </a:p>
          <a:p>
            <a:r>
              <a:rPr lang="en-GB" dirty="0">
                <a:solidFill>
                  <a:schemeClr val="bg1"/>
                </a:solidFill>
                <a:latin typeface="Calisto MT" pitchFamily="18" charset="0"/>
              </a:rPr>
              <a:t>This first attack, called screaming channels, was demonstrated by Camurati et al. The authors observed that mixed-signal chips integrating Bluetooth and Wi-Fi on board can inadvertently broadcast side-channel information about the data processed in the digital core. Due to various coupling effects, signals from computations in the digital core may leak to the analog part of the chip, become modulated by the radio -frequency block, and eventually transmitted by the antenna. The authors showed that it is possible to extract the amplitude-modulated EM emissions from the carrier signal and recover the key from a software implementation of AES-128 run by the digital core of nRF52832 device using a template attack based on traces captured from a distance of up to 10 meters to DUA in an anechoic chamber .</a:t>
            </a:r>
          </a:p>
          <a:p>
            <a:endParaRPr lang="en-GB" dirty="0">
              <a:solidFill>
                <a:schemeClr val="bg1"/>
              </a:solidFill>
              <a:latin typeface="Calisto MT" pitchFamily="18" charset="0"/>
            </a:endParaRPr>
          </a:p>
          <a:p>
            <a:r>
              <a:rPr lang="en-GB" dirty="0">
                <a:solidFill>
                  <a:schemeClr val="bg1"/>
                </a:solidFill>
                <a:latin typeface="Calisto MT" pitchFamily="18" charset="0"/>
              </a:rPr>
              <a:t>This result is improved , where the AES-128 key is recovered from 5K traces captured at 15 meters distance to the DUA in an office environment using 1K repetitions of the same encryption and key enumeration up to 223. The authors also highlight the broader security implications of the screaming channels.</a:t>
            </a:r>
          </a:p>
          <a:p>
            <a:endParaRPr lang="en-GB" dirty="0">
              <a:solidFill>
                <a:schemeClr val="bg1"/>
              </a:solidFill>
              <a:latin typeface="Calisto MT" pitchFamily="18" charset="0"/>
            </a:endParaRPr>
          </a:p>
          <a:p>
            <a:r>
              <a:rPr lang="en-GB" sz="2400" dirty="0">
                <a:solidFill>
                  <a:srgbClr val="92D050"/>
                </a:solidFill>
                <a:latin typeface="Calisto MT" pitchFamily="18" charset="0"/>
              </a:rPr>
              <a:t>MESSAGE  RECOVERY  METHOD : </a:t>
            </a:r>
          </a:p>
          <a:p>
            <a:endParaRPr lang="en-GB" sz="2400" dirty="0">
              <a:solidFill>
                <a:schemeClr val="bg1"/>
              </a:solidFill>
              <a:latin typeface="Calisto MT" pitchFamily="18" charset="0"/>
            </a:endParaRPr>
          </a:p>
          <a:p>
            <a:r>
              <a:rPr lang="en-GB" dirty="0">
                <a:solidFill>
                  <a:schemeClr val="bg1"/>
                </a:solidFill>
                <a:latin typeface="Calisto MT" pitchFamily="18" charset="0"/>
              </a:rPr>
              <a:t>	</a:t>
            </a:r>
            <a:r>
              <a:rPr lang="en-IN" sz="2000" dirty="0">
                <a:solidFill>
                  <a:srgbClr val="FFFF00"/>
                </a:solidFill>
                <a:latin typeface="Calisto MT" pitchFamily="18" charset="0"/>
              </a:rPr>
              <a:t>Direct  bit-wise message recovery</a:t>
            </a:r>
            <a:r>
              <a:rPr lang="en-GB" sz="2000" dirty="0">
                <a:solidFill>
                  <a:srgbClr val="FFFF00"/>
                </a:solidFill>
                <a:latin typeface="Calisto MT" pitchFamily="18" charset="0"/>
              </a:rPr>
              <a:t>	: </a:t>
            </a:r>
          </a:p>
          <a:p>
            <a:endParaRPr lang="en-GB" dirty="0">
              <a:solidFill>
                <a:schemeClr val="bg1"/>
              </a:solidFill>
              <a:latin typeface="Calisto MT" pitchFamily="18" charset="0"/>
            </a:endParaRPr>
          </a:p>
          <a:p>
            <a:r>
              <a:rPr lang="en-GB" dirty="0">
                <a:solidFill>
                  <a:schemeClr val="bg1"/>
                </a:solidFill>
                <a:latin typeface="Calisto MT" pitchFamily="18" charset="0"/>
              </a:rPr>
              <a:t>In the direct bit-wise message recovery method, we train an individual NN model Ni for each message bit i, i ∈ {0, 1,..., 255}. The model N(i) is trained on the trace segments in which the bit i is processed,  labeled  by the value of the bit i. The segments are identified using t-test . </a:t>
            </a:r>
            <a:endParaRPr lang="en-IN" dirty="0">
              <a:solidFill>
                <a:schemeClr val="bg1"/>
              </a:solidFill>
              <a:latin typeface="Calisto MT" pitchFamily="18" charset="0"/>
            </a:endParaRPr>
          </a:p>
        </p:txBody>
      </p:sp>
    </p:spTree>
    <p:extLst>
      <p:ext uri="{BB962C8B-B14F-4D97-AF65-F5344CB8AC3E}">
        <p14:creationId xmlns:p14="http://schemas.microsoft.com/office/powerpoint/2010/main" val="1378730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p>
        </p:txBody>
      </p:sp>
      <p:grpSp>
        <p:nvGrpSpPr>
          <p:cNvPr id="14" name="Graphic 38">
            <a:extLst>
              <a:ext uri="{FF2B5EF4-FFF2-40B4-BE49-F238E27FC236}">
                <a16:creationId xmlns:a16="http://schemas.microsoft.com/office/drawing/2014/main" id="{3CC7AA9C-C2F2-4084-9DA2-10496BF4B26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0894" y="1448890"/>
            <a:ext cx="1910252" cy="709660"/>
            <a:chOff x="2267504" y="2540250"/>
            <a:chExt cx="1990951" cy="739640"/>
          </a:xfrm>
          <a:solidFill>
            <a:schemeClr val="bg1"/>
          </a:solidFill>
        </p:grpSpPr>
        <p:sp>
          <p:nvSpPr>
            <p:cNvPr id="15" name="Freeform: Shape 14">
              <a:extLst>
                <a:ext uri="{FF2B5EF4-FFF2-40B4-BE49-F238E27FC236}">
                  <a16:creationId xmlns:a16="http://schemas.microsoft.com/office/drawing/2014/main" id="{06B230D1-A85F-4C7D-AE8A-7E30FA1E1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6" name="Freeform: Shape 15">
              <a:extLst>
                <a:ext uri="{FF2B5EF4-FFF2-40B4-BE49-F238E27FC236}">
                  <a16:creationId xmlns:a16="http://schemas.microsoft.com/office/drawing/2014/main" id="{B37842DD-6004-4ED8-AEF6-E6E38A4DA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pic>
        <p:nvPicPr>
          <p:cNvPr id="7" name="Picture 6" descr="00034 Quantum Physics Free Stock Photo - Public Domain Pictures">
            <a:extLst>
              <a:ext uri="{FF2B5EF4-FFF2-40B4-BE49-F238E27FC236}">
                <a16:creationId xmlns:a16="http://schemas.microsoft.com/office/drawing/2014/main" id="{005F0597-ED6A-7E49-CE06-6C68B9C695A1}"/>
              </a:ext>
            </a:extLst>
          </p:cNvPr>
          <p:cNvPicPr>
            <a:picLocks noChangeAspect="1"/>
          </p:cNvPicPr>
          <p:nvPr/>
        </p:nvPicPr>
        <p:blipFill rotWithShape="1">
          <a:blip r:embed="rId2"/>
          <a:srcRect l="1897" r="9283" b="-5"/>
          <a:stretch/>
        </p:blipFill>
        <p:spPr>
          <a:xfrm>
            <a:off x="397945" y="338983"/>
            <a:ext cx="3400389" cy="2546005"/>
          </a:xfrm>
          <a:prstGeom prst="rect">
            <a:avLst/>
          </a:prstGeom>
        </p:spPr>
      </p:pic>
      <p:sp>
        <p:nvSpPr>
          <p:cNvPr id="3" name="Content Placeholder 2">
            <a:extLst>
              <a:ext uri="{FF2B5EF4-FFF2-40B4-BE49-F238E27FC236}">
                <a16:creationId xmlns:a16="http://schemas.microsoft.com/office/drawing/2014/main" id="{672BA5C6-0889-CC81-4355-5F068BF3F652}"/>
              </a:ext>
            </a:extLst>
          </p:cNvPr>
          <p:cNvSpPr>
            <a:spLocks noGrp="1"/>
          </p:cNvSpPr>
          <p:nvPr>
            <p:ph idx="1"/>
          </p:nvPr>
        </p:nvSpPr>
        <p:spPr>
          <a:xfrm>
            <a:off x="5316567" y="14218"/>
            <a:ext cx="6875438" cy="4388731"/>
          </a:xfrm>
        </p:spPr>
        <p:txBody>
          <a:bodyPr vert="horz" lIns="91436" tIns="45718" rIns="91436" bIns="45718" rtlCol="0" anchor="t">
            <a:noAutofit/>
          </a:bodyPr>
          <a:lstStyle/>
          <a:p>
            <a:r>
              <a:rPr lang="en-US" sz="1600" b="1" dirty="0">
                <a:solidFill>
                  <a:srgbClr val="FFC000"/>
                </a:solidFill>
                <a:latin typeface="Calisto MT" pitchFamily="18" charset="0"/>
                <a:ea typeface="Calibri"/>
                <a:cs typeface="Calibri"/>
              </a:rPr>
              <a:t>Quantum Gates:</a:t>
            </a:r>
            <a:r>
              <a:rPr lang="en-US" sz="1600" dirty="0">
                <a:solidFill>
                  <a:srgbClr val="FFC000"/>
                </a:solidFill>
                <a:latin typeface="Calisto MT" pitchFamily="18" charset="0"/>
                <a:ea typeface="Calibri"/>
                <a:cs typeface="Calibri"/>
              </a:rPr>
              <a:t> </a:t>
            </a:r>
            <a:r>
              <a:rPr lang="en-US" sz="1600" dirty="0">
                <a:solidFill>
                  <a:schemeClr val="bg1"/>
                </a:solidFill>
                <a:latin typeface="Calisto MT" pitchFamily="18" charset="0"/>
                <a:ea typeface="Calibri"/>
                <a:cs typeface="Calibri"/>
              </a:rPr>
              <a:t>Quantum gates are the quantum analogs of classical logic gates. They are used to manipulate qubits, change their states, and perform computations. Common quantum gates include the Hadamard gate, CNOT gate (controlled-NOT), and Toffoli gate, among others. These gates are responsible for creating quantum circuits to execute quantum algorithms. </a:t>
            </a:r>
          </a:p>
          <a:p>
            <a:endParaRPr lang="en-US" sz="1600" dirty="0">
              <a:solidFill>
                <a:schemeClr val="bg1"/>
              </a:solidFill>
              <a:latin typeface="Calisto MT" pitchFamily="18" charset="0"/>
              <a:ea typeface="Calibri"/>
              <a:cs typeface="Calibri"/>
            </a:endParaRPr>
          </a:p>
          <a:p>
            <a:r>
              <a:rPr lang="en-US" sz="1600" b="1" dirty="0">
                <a:solidFill>
                  <a:srgbClr val="FFC000"/>
                </a:solidFill>
                <a:latin typeface="Calisto MT" pitchFamily="18" charset="0"/>
                <a:ea typeface="Calibri"/>
                <a:cs typeface="Calibri"/>
              </a:rPr>
              <a:t>Quantum Algorithms</a:t>
            </a:r>
            <a:r>
              <a:rPr lang="en-US" sz="1600" dirty="0">
                <a:solidFill>
                  <a:srgbClr val="FFC000"/>
                </a:solidFill>
                <a:latin typeface="Calisto MT" pitchFamily="18" charset="0"/>
                <a:ea typeface="Calibri"/>
                <a:cs typeface="Calibri"/>
              </a:rPr>
              <a:t>: </a:t>
            </a:r>
            <a:r>
              <a:rPr lang="en-US" sz="1600" dirty="0">
                <a:solidFill>
                  <a:schemeClr val="bg1"/>
                </a:solidFill>
                <a:latin typeface="Calisto MT" pitchFamily="18" charset="0"/>
                <a:ea typeface="Calibri"/>
                <a:cs typeface="Calibri"/>
              </a:rPr>
              <a:t>Quantum computing is best known for its potential to solve certain problems exponentially faster than classical computers. Shor's algorithm, for example, can factor large numbers efficiently, threatening current encryption methods, while Grover's algorithm can perform database search tasks faster. Other algorithms, like those for quantum simulations and optimization, also show promise in various fields. </a:t>
            </a:r>
          </a:p>
          <a:p>
            <a:endParaRPr lang="en-US" sz="1600" dirty="0">
              <a:solidFill>
                <a:schemeClr val="bg1"/>
              </a:solidFill>
              <a:latin typeface="Calisto MT" pitchFamily="18" charset="0"/>
              <a:ea typeface="Calibri"/>
              <a:cs typeface="Calibri"/>
            </a:endParaRPr>
          </a:p>
          <a:p>
            <a:r>
              <a:rPr lang="en-US" sz="1600" b="1" dirty="0">
                <a:solidFill>
                  <a:srgbClr val="FFC000"/>
                </a:solidFill>
                <a:latin typeface="Calisto MT" pitchFamily="18" charset="0"/>
                <a:ea typeface="Calibri"/>
                <a:cs typeface="Calibri"/>
              </a:rPr>
              <a:t>Quantum Superposition:</a:t>
            </a:r>
            <a:r>
              <a:rPr lang="en-US" sz="1600" dirty="0">
                <a:solidFill>
                  <a:srgbClr val="FFC000"/>
                </a:solidFill>
                <a:latin typeface="Calisto MT" pitchFamily="18" charset="0"/>
                <a:ea typeface="Calibri"/>
                <a:cs typeface="Calibri"/>
              </a:rPr>
              <a:t> </a:t>
            </a:r>
            <a:r>
              <a:rPr lang="en-US" sz="1600" dirty="0">
                <a:solidFill>
                  <a:schemeClr val="bg1"/>
                </a:solidFill>
                <a:latin typeface="Calisto MT" pitchFamily="18" charset="0"/>
                <a:ea typeface="Calibri"/>
                <a:cs typeface="Calibri"/>
              </a:rPr>
              <a:t>Superposition allows qubits to be in multiple states at the same time. This property is exploited in quantum algorithms to explore multiple possibilities simultaneously. Quantum algorithms often use superposition to speed up certain types of calculations, like factoring large numbers or searching unsorted databases.</a:t>
            </a:r>
          </a:p>
          <a:p>
            <a:endParaRPr lang="en-US" sz="1600" dirty="0">
              <a:solidFill>
                <a:schemeClr val="bg1"/>
              </a:solidFill>
              <a:latin typeface="Calisto MT" pitchFamily="18" charset="0"/>
              <a:ea typeface="Calibri"/>
              <a:cs typeface="Calibri"/>
            </a:endParaRPr>
          </a:p>
          <a:p>
            <a:r>
              <a:rPr lang="en-US" sz="1600" b="1" dirty="0">
                <a:solidFill>
                  <a:srgbClr val="FFC000"/>
                </a:solidFill>
                <a:latin typeface="Calisto MT" pitchFamily="18" charset="0"/>
                <a:ea typeface="Calibri"/>
                <a:cs typeface="Calibri"/>
              </a:rPr>
              <a:t> Quantum Measurement: </a:t>
            </a:r>
            <a:r>
              <a:rPr lang="en-US" sz="1600" dirty="0">
                <a:solidFill>
                  <a:schemeClr val="bg1"/>
                </a:solidFill>
                <a:latin typeface="Calisto MT" pitchFamily="18" charset="0"/>
                <a:ea typeface="Calibri"/>
                <a:cs typeface="Calibri"/>
              </a:rPr>
              <a:t>Measurement in quantum computing collapses the superposition of qubit states into a definite classical state. The outcome of a measurement is probabilistic, and the probability of a specific measurement result is determined by the coefficients in the superposition.</a:t>
            </a:r>
          </a:p>
          <a:p>
            <a:endParaRPr lang="en-US" sz="1400" dirty="0">
              <a:solidFill>
                <a:schemeClr val="bg1"/>
              </a:solidFill>
              <a:ea typeface="Calibri"/>
              <a:cs typeface="Calibri"/>
            </a:endParaRPr>
          </a:p>
        </p:txBody>
      </p:sp>
      <p:grpSp>
        <p:nvGrpSpPr>
          <p:cNvPr id="18" name="Group 17">
            <a:extLst>
              <a:ext uri="{FF2B5EF4-FFF2-40B4-BE49-F238E27FC236}">
                <a16:creationId xmlns:a16="http://schemas.microsoft.com/office/drawing/2014/main" id="{332ED93E-F1F1-46BF-B18E-134CB31A2F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1349" y="4864109"/>
            <a:ext cx="2085970" cy="1993901"/>
            <a:chOff x="3121343" y="4864099"/>
            <a:chExt cx="2085971" cy="1993901"/>
          </a:xfrm>
          <a:solidFill>
            <a:schemeClr val="bg1"/>
          </a:solidFill>
        </p:grpSpPr>
        <p:sp>
          <p:nvSpPr>
            <p:cNvPr id="19" name="Freeform: Shape 18">
              <a:extLst>
                <a:ext uri="{FF2B5EF4-FFF2-40B4-BE49-F238E27FC236}">
                  <a16:creationId xmlns:a16="http://schemas.microsoft.com/office/drawing/2014/main" id="{88ADD0EB-6B6C-435F-A36D-DAF69F1D2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8556" y="4981312"/>
              <a:ext cx="442726" cy="44272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Freeform: Shape 19">
              <a:extLst>
                <a:ext uri="{FF2B5EF4-FFF2-40B4-BE49-F238E27FC236}">
                  <a16:creationId xmlns:a16="http://schemas.microsoft.com/office/drawing/2014/main" id="{577B89E7-9C9A-47AD-B18E-3236F45C51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8809" y="4871565"/>
              <a:ext cx="902626" cy="902626"/>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1" name="Freeform: Shape 20">
              <a:extLst>
                <a:ext uri="{FF2B5EF4-FFF2-40B4-BE49-F238E27FC236}">
                  <a16:creationId xmlns:a16="http://schemas.microsoft.com/office/drawing/2014/main" id="{20BE6390-943A-4781-973F-8FDBE0F160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1343" y="4864099"/>
              <a:ext cx="1152732" cy="1152732"/>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 name="Freeform: Shape 21">
              <a:extLst>
                <a:ext uri="{FF2B5EF4-FFF2-40B4-BE49-F238E27FC236}">
                  <a16:creationId xmlns:a16="http://schemas.microsoft.com/office/drawing/2014/main" id="{7BA70C61-9271-43B4-859C-21D0C45E7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52324" y="4894707"/>
              <a:ext cx="1321462" cy="1321838"/>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3" name="Freeform: Shape 22">
              <a:extLst>
                <a:ext uri="{FF2B5EF4-FFF2-40B4-BE49-F238E27FC236}">
                  <a16:creationId xmlns:a16="http://schemas.microsoft.com/office/drawing/2014/main" id="{11930234-4E48-42E8-94C4-10EB33536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15037" y="4957793"/>
              <a:ext cx="1428975" cy="1428975"/>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Freeform: Shape 23">
              <a:extLst>
                <a:ext uri="{FF2B5EF4-FFF2-40B4-BE49-F238E27FC236}">
                  <a16:creationId xmlns:a16="http://schemas.microsoft.com/office/drawing/2014/main" id="{F58BF244-D3E0-4434-AF8F-D3DAE9CA5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01642" y="5044398"/>
              <a:ext cx="1490195" cy="1490195"/>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Freeform: Shape 24">
              <a:extLst>
                <a:ext uri="{FF2B5EF4-FFF2-40B4-BE49-F238E27FC236}">
                  <a16:creationId xmlns:a16="http://schemas.microsoft.com/office/drawing/2014/main" id="{87CD605C-BB14-40E3-9DC2-97FD8B5F71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09523" y="5152279"/>
              <a:ext cx="1509607" cy="1509607"/>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6" name="Freeform: Shape 25">
              <a:extLst>
                <a:ext uri="{FF2B5EF4-FFF2-40B4-BE49-F238E27FC236}">
                  <a16:creationId xmlns:a16="http://schemas.microsoft.com/office/drawing/2014/main" id="{6578A481-26C9-46DA-8395-2CE5CEDD26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685" y="5279576"/>
              <a:ext cx="1488326" cy="1490192"/>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7" name="Freeform: Shape 26">
              <a:extLst>
                <a:ext uri="{FF2B5EF4-FFF2-40B4-BE49-F238E27FC236}">
                  <a16:creationId xmlns:a16="http://schemas.microsoft.com/office/drawing/2014/main" id="{14F9F061-747F-4F62-9E1E-63A9C3432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83896" y="5426652"/>
              <a:ext cx="1429720" cy="1429720"/>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8" name="Freeform: Shape 27">
              <a:extLst>
                <a:ext uri="{FF2B5EF4-FFF2-40B4-BE49-F238E27FC236}">
                  <a16:creationId xmlns:a16="http://schemas.microsoft.com/office/drawing/2014/main" id="{B62560A9-6C17-42CF-B426-CA707D2DC7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021" y="5597624"/>
              <a:ext cx="1275308" cy="1260376"/>
            </a:xfrm>
            <a:custGeom>
              <a:avLst/>
              <a:gdLst>
                <a:gd name="connsiteX0" fmla="*/ 1260376 w 1275308"/>
                <a:gd name="connsiteY0" fmla="*/ 0 h 1260376"/>
                <a:gd name="connsiteX1" fmla="*/ 1275308 w 1275308"/>
                <a:gd name="connsiteY1" fmla="*/ 52634 h 1260376"/>
                <a:gd name="connsiteX2" fmla="*/ 67566 w 1275308"/>
                <a:gd name="connsiteY2" fmla="*/ 1260376 h 1260376"/>
                <a:gd name="connsiteX3" fmla="*/ 0 w 1275308"/>
                <a:gd name="connsiteY3" fmla="*/ 1260376 h 1260376"/>
              </a:gdLst>
              <a:ahLst/>
              <a:cxnLst>
                <a:cxn ang="0">
                  <a:pos x="connsiteX0" y="connsiteY0"/>
                </a:cxn>
                <a:cxn ang="0">
                  <a:pos x="connsiteX1" y="connsiteY1"/>
                </a:cxn>
                <a:cxn ang="0">
                  <a:pos x="connsiteX2" y="connsiteY2"/>
                </a:cxn>
                <a:cxn ang="0">
                  <a:pos x="connsiteX3" y="connsiteY3"/>
                </a:cxn>
              </a:cxnLst>
              <a:rect l="l" t="t" r="r" b="b"/>
              <a:pathLst>
                <a:path w="1275308" h="1260376">
                  <a:moveTo>
                    <a:pt x="1260376" y="0"/>
                  </a:moveTo>
                  <a:cubicBezTo>
                    <a:pt x="1265977" y="17174"/>
                    <a:pt x="1270829" y="34716"/>
                    <a:pt x="1275308" y="52634"/>
                  </a:cubicBezTo>
                  <a:lnTo>
                    <a:pt x="67566" y="1260376"/>
                  </a:lnTo>
                  <a:lnTo>
                    <a:pt x="0" y="1260376"/>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9" name="Freeform: Shape 28">
              <a:extLst>
                <a:ext uri="{FF2B5EF4-FFF2-40B4-BE49-F238E27FC236}">
                  <a16:creationId xmlns:a16="http://schemas.microsoft.com/office/drawing/2014/main" id="{E4DCEABC-85D3-4F63-889B-FA698C7B56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41456" y="5797338"/>
              <a:ext cx="1065858" cy="1060662"/>
            </a:xfrm>
            <a:custGeom>
              <a:avLst/>
              <a:gdLst>
                <a:gd name="connsiteX0" fmla="*/ 1061006 w 1065858"/>
                <a:gd name="connsiteY0" fmla="*/ 0 h 1060662"/>
                <a:gd name="connsiteX1" fmla="*/ 1065858 w 1065858"/>
                <a:gd name="connsiteY1" fmla="*/ 62342 h 1060662"/>
                <a:gd name="connsiteX2" fmla="*/ 67196 w 1065858"/>
                <a:gd name="connsiteY2" fmla="*/ 1060662 h 1060662"/>
                <a:gd name="connsiteX3" fmla="*/ 0 w 1065858"/>
                <a:gd name="connsiteY3" fmla="*/ 1060662 h 1060662"/>
              </a:gdLst>
              <a:ahLst/>
              <a:cxnLst>
                <a:cxn ang="0">
                  <a:pos x="connsiteX0" y="connsiteY0"/>
                </a:cxn>
                <a:cxn ang="0">
                  <a:pos x="connsiteX1" y="connsiteY1"/>
                </a:cxn>
                <a:cxn ang="0">
                  <a:pos x="connsiteX2" y="connsiteY2"/>
                </a:cxn>
                <a:cxn ang="0">
                  <a:pos x="connsiteX3" y="connsiteY3"/>
                </a:cxn>
              </a:cxnLst>
              <a:rect l="l" t="t" r="r" b="b"/>
              <a:pathLst>
                <a:path w="1065858" h="1060662">
                  <a:moveTo>
                    <a:pt x="1061006" y="0"/>
                  </a:moveTo>
                  <a:cubicBezTo>
                    <a:pt x="1063248" y="20905"/>
                    <a:pt x="1064741" y="41809"/>
                    <a:pt x="1065858" y="62342"/>
                  </a:cubicBezTo>
                  <a:lnTo>
                    <a:pt x="67196" y="1060662"/>
                  </a:lnTo>
                  <a:lnTo>
                    <a:pt x="0" y="106066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0" name="Freeform: Shape 29">
              <a:extLst>
                <a:ext uri="{FF2B5EF4-FFF2-40B4-BE49-F238E27FC236}">
                  <a16:creationId xmlns:a16="http://schemas.microsoft.com/office/drawing/2014/main" id="{F5F42E8C-AC6F-4951-83C9-179D824B1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1830" y="6039978"/>
              <a:ext cx="818022" cy="818022"/>
            </a:xfrm>
            <a:custGeom>
              <a:avLst/>
              <a:gdLst>
                <a:gd name="connsiteX0" fmla="*/ 818022 w 818022"/>
                <a:gd name="connsiteY0" fmla="*/ 0 h 818022"/>
                <a:gd name="connsiteX1" fmla="*/ 804584 w 818022"/>
                <a:gd name="connsiteY1" fmla="*/ 80632 h 818022"/>
                <a:gd name="connsiteX2" fmla="*/ 67190 w 818022"/>
                <a:gd name="connsiteY2" fmla="*/ 818022 h 818022"/>
                <a:gd name="connsiteX3" fmla="*/ 0 w 818022"/>
                <a:gd name="connsiteY3" fmla="*/ 818022 h 818022"/>
              </a:gdLst>
              <a:ahLst/>
              <a:cxnLst>
                <a:cxn ang="0">
                  <a:pos x="connsiteX0" y="connsiteY0"/>
                </a:cxn>
                <a:cxn ang="0">
                  <a:pos x="connsiteX1" y="connsiteY1"/>
                </a:cxn>
                <a:cxn ang="0">
                  <a:pos x="connsiteX2" y="connsiteY2"/>
                </a:cxn>
                <a:cxn ang="0">
                  <a:pos x="connsiteX3" y="connsiteY3"/>
                </a:cxn>
              </a:cxnLst>
              <a:rect l="l" t="t" r="r" b="b"/>
              <a:pathLst>
                <a:path w="818022" h="818022">
                  <a:moveTo>
                    <a:pt x="818022" y="0"/>
                  </a:moveTo>
                  <a:cubicBezTo>
                    <a:pt x="814660" y="27250"/>
                    <a:pt x="810180" y="53755"/>
                    <a:pt x="804584" y="80632"/>
                  </a:cubicBezTo>
                  <a:lnTo>
                    <a:pt x="67190" y="818022"/>
                  </a:lnTo>
                  <a:lnTo>
                    <a:pt x="0" y="818022"/>
                  </a:ln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1" name="Freeform: Shape 30">
              <a:extLst>
                <a:ext uri="{FF2B5EF4-FFF2-40B4-BE49-F238E27FC236}">
                  <a16:creationId xmlns:a16="http://schemas.microsoft.com/office/drawing/2014/main" id="{71E7EC34-DE0F-47D9-B3B2-C4AA686E9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47375" y="6390131"/>
              <a:ext cx="442354" cy="442354"/>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pic>
        <p:nvPicPr>
          <p:cNvPr id="4" name="Picture 3" descr="A circuit board with a white square in the middle&#10;&#10;Description automatically generated">
            <a:extLst>
              <a:ext uri="{FF2B5EF4-FFF2-40B4-BE49-F238E27FC236}">
                <a16:creationId xmlns:a16="http://schemas.microsoft.com/office/drawing/2014/main" id="{6EDA1FE2-6945-67DD-7801-C248E7CA0A8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68"/>
          <a:stretch/>
        </p:blipFill>
        <p:spPr>
          <a:xfrm>
            <a:off x="1916178" y="3229984"/>
            <a:ext cx="3400389" cy="2546005"/>
          </a:xfrm>
          <a:prstGeom prst="rect">
            <a:avLst/>
          </a:prstGeom>
        </p:spPr>
      </p:pic>
    </p:spTree>
    <p:extLst>
      <p:ext uri="{BB962C8B-B14F-4D97-AF65-F5344CB8AC3E}">
        <p14:creationId xmlns:p14="http://schemas.microsoft.com/office/powerpoint/2010/main" val="13469651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lain Black Black, HD wallpaper | Peak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770055"/>
            <a:ext cx="12192000" cy="4678204"/>
          </a:xfrm>
          <a:prstGeom prst="rect">
            <a:avLst/>
          </a:prstGeom>
        </p:spPr>
        <p:txBody>
          <a:bodyPr wrap="square">
            <a:spAutoFit/>
          </a:bodyPr>
          <a:lstStyle/>
          <a:p>
            <a:r>
              <a:rPr lang="en-GB" sz="2000" dirty="0">
                <a:solidFill>
                  <a:schemeClr val="bg1"/>
                </a:solidFill>
                <a:latin typeface="Calisto MT" pitchFamily="18" charset="0"/>
              </a:rPr>
              <a:t>The model N (i) outputs a score vector Si , j = Ni ( Tj ) in which the value of the lth element, Si , j [1] is the probability that the ith message bit has value l ∈ {0, 1} in the trace Tj .</a:t>
            </a:r>
          </a:p>
          <a:p>
            <a:endParaRPr lang="en-GB" sz="2000" dirty="0">
              <a:solidFill>
                <a:schemeClr val="bg1"/>
              </a:solidFill>
              <a:latin typeface="Calisto MT" pitchFamily="18" charset="0"/>
            </a:endParaRPr>
          </a:p>
          <a:p>
            <a:r>
              <a:rPr lang="en-GB" sz="2000" dirty="0">
                <a:solidFill>
                  <a:schemeClr val="bg1"/>
                </a:solidFill>
                <a:latin typeface="Calisto MT" pitchFamily="18" charset="0"/>
              </a:rPr>
              <a:t>	</a:t>
            </a:r>
            <a:r>
              <a:rPr lang="en-IN" sz="2000" dirty="0">
                <a:solidFill>
                  <a:srgbClr val="FFFF00"/>
                </a:solidFill>
                <a:latin typeface="Calisto MT" pitchFamily="18" charset="0"/>
              </a:rPr>
              <a:t>Multi - bit error injection :</a:t>
            </a:r>
          </a:p>
          <a:p>
            <a:endParaRPr lang="en-IN" sz="2000" dirty="0">
              <a:solidFill>
                <a:schemeClr val="bg1"/>
              </a:solidFill>
              <a:latin typeface="Calisto MT" pitchFamily="18" charset="0"/>
            </a:endParaRPr>
          </a:p>
          <a:p>
            <a:r>
              <a:rPr lang="en-GB" sz="2000" dirty="0">
                <a:solidFill>
                  <a:schemeClr val="bg1"/>
                </a:solidFill>
                <a:latin typeface="Calisto MT" pitchFamily="18" charset="0"/>
              </a:rPr>
              <a:t>we introduced a method called multi-bit error injection intended to handle byte-wise leakage . Let m = (m[0], m[1],...,m[31]) be a message to be recovered, where m[i] is the ith message byte, and c = (u, v) be a properly generated ciphertext encrypting m.</a:t>
            </a:r>
            <a:r>
              <a:rPr lang="en-IN" sz="2000" dirty="0">
                <a:solidFill>
                  <a:schemeClr val="bg1"/>
                </a:solidFill>
                <a:latin typeface="Calisto MT" pitchFamily="18" charset="0"/>
              </a:rPr>
              <a:t> </a:t>
            </a:r>
            <a:r>
              <a:rPr lang="en-GB" sz="2000" dirty="0">
                <a:solidFill>
                  <a:schemeClr val="bg1"/>
                </a:solidFill>
                <a:latin typeface="Calisto MT" pitchFamily="18" charset="0"/>
              </a:rPr>
              <a:t>We create 255 modified versions of c, denoted by c (e), which decrypt to </a:t>
            </a:r>
          </a:p>
          <a:p>
            <a:endParaRPr lang="en-GB" sz="2000" dirty="0">
              <a:solidFill>
                <a:schemeClr val="bg1"/>
              </a:solidFill>
              <a:latin typeface="Calisto MT" pitchFamily="18" charset="0"/>
            </a:endParaRPr>
          </a:p>
          <a:p>
            <a:r>
              <a:rPr lang="en-GB" sz="2000" dirty="0">
                <a:solidFill>
                  <a:schemeClr val="bg1"/>
                </a:solidFill>
                <a:latin typeface="Calisto MT" pitchFamily="18" charset="0"/>
              </a:rPr>
              <a:t>	m (e) = (m[0] ⊕ e, m[1] ⊕ e, . . . , m[31] ⊕ e),</a:t>
            </a:r>
          </a:p>
          <a:p>
            <a:endParaRPr lang="en-GB" sz="2000" dirty="0">
              <a:solidFill>
                <a:schemeClr val="bg1"/>
              </a:solidFill>
              <a:latin typeface="Calisto MT" pitchFamily="18" charset="0"/>
            </a:endParaRPr>
          </a:p>
          <a:p>
            <a:r>
              <a:rPr lang="en-GB" sz="2000" dirty="0">
                <a:solidFill>
                  <a:schemeClr val="bg1"/>
                </a:solidFill>
                <a:latin typeface="Calisto MT" pitchFamily="18" charset="0"/>
              </a:rPr>
              <a:t>where e ∈ {1, 2,..., 255} is the injected error. The same error is injected into all message bytes in parallel. The original ciphertext c corresponds to the error-free case, c = c (0) . The modified ciphertexts c (e) are created by changing the coefficients of u so that, for every message byte i ∈ {0, 1,..., 31}, all bits of m[i] in which the 8-bit binary expansion of e has the value 1 are flipped. The bit-flip technique  is used to flip a single message bit.</a:t>
            </a:r>
            <a:endParaRPr lang="en-IN" sz="2000" dirty="0">
              <a:solidFill>
                <a:schemeClr val="bg1"/>
              </a:solidFill>
              <a:latin typeface="Calisto MT" pitchFamily="18" charset="0"/>
            </a:endParaRPr>
          </a:p>
        </p:txBody>
      </p:sp>
    </p:spTree>
    <p:extLst>
      <p:ext uri="{BB962C8B-B14F-4D97-AF65-F5344CB8AC3E}">
        <p14:creationId xmlns:p14="http://schemas.microsoft.com/office/powerpoint/2010/main" val="16446305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lain Black Black, HD wallpaper | Peak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 y="159940"/>
            <a:ext cx="12192000" cy="5755422"/>
          </a:xfrm>
          <a:prstGeom prst="rect">
            <a:avLst/>
          </a:prstGeom>
        </p:spPr>
        <p:txBody>
          <a:bodyPr wrap="square">
            <a:spAutoFit/>
          </a:bodyPr>
          <a:lstStyle/>
          <a:p>
            <a:r>
              <a:rPr lang="en-IN" sz="2400" dirty="0">
                <a:solidFill>
                  <a:srgbClr val="92D050"/>
                </a:solidFill>
                <a:latin typeface="Calisto MT" pitchFamily="18" charset="0"/>
              </a:rPr>
              <a:t>Exploited Vulnerabilities : </a:t>
            </a:r>
          </a:p>
          <a:p>
            <a:endParaRPr lang="en-GB" sz="2000" dirty="0">
              <a:solidFill>
                <a:schemeClr val="bg1"/>
              </a:solidFill>
              <a:latin typeface="Calisto MT" pitchFamily="18" charset="0"/>
            </a:endParaRPr>
          </a:p>
          <a:p>
            <a:r>
              <a:rPr lang="en-GB" sz="2000" dirty="0">
                <a:solidFill>
                  <a:schemeClr val="bg1"/>
                </a:solidFill>
                <a:latin typeface="Calisto MT" pitchFamily="18" charset="0"/>
              </a:rPr>
              <a:t>In the unprotected implementation of Saber from the NIST PQC webpage which is analysed . There are two known vulnerabilities  : ----</a:t>
            </a:r>
          </a:p>
          <a:p>
            <a:r>
              <a:rPr lang="en-GB" sz="2000" dirty="0">
                <a:solidFill>
                  <a:schemeClr val="bg1"/>
                </a:solidFill>
                <a:latin typeface="Calisto MT" pitchFamily="18" charset="0"/>
              </a:rPr>
              <a:t>The first is in the message decoding operation line 8 of indcpa - kem dec() , where the message bits are computed and stored in memory in an unpacked fashion. </a:t>
            </a:r>
          </a:p>
          <a:p>
            <a:r>
              <a:rPr lang="en-GB" sz="2000" dirty="0">
                <a:solidFill>
                  <a:schemeClr val="bg1"/>
                </a:solidFill>
                <a:latin typeface="Calisto MT" pitchFamily="18" charset="0"/>
              </a:rPr>
              <a:t>The second is in the POL2MSG() procedure line 4 of POL2MSG() , where the message bits are packed into a byte array in memory .</a:t>
            </a:r>
          </a:p>
          <a:p>
            <a:endParaRPr lang="en-GB" sz="2000" dirty="0">
              <a:solidFill>
                <a:schemeClr val="bg1"/>
              </a:solidFill>
              <a:latin typeface="Calisto MT" pitchFamily="18" charset="0"/>
            </a:endParaRPr>
          </a:p>
          <a:p>
            <a:r>
              <a:rPr lang="en-GB" sz="2400" dirty="0">
                <a:solidFill>
                  <a:srgbClr val="92D050"/>
                </a:solidFill>
                <a:latin typeface="Calisto MT" pitchFamily="18" charset="0"/>
              </a:rPr>
              <a:t>RESULTS : </a:t>
            </a:r>
          </a:p>
          <a:p>
            <a:endParaRPr lang="en-GB" sz="2000" dirty="0">
              <a:solidFill>
                <a:schemeClr val="bg1"/>
              </a:solidFill>
              <a:latin typeface="Calisto MT" pitchFamily="18" charset="0"/>
            </a:endParaRPr>
          </a:p>
          <a:p>
            <a:r>
              <a:rPr lang="en-GB" sz="2000" dirty="0">
                <a:solidFill>
                  <a:schemeClr val="bg1"/>
                </a:solidFill>
                <a:latin typeface="Calisto MT" pitchFamily="18" charset="0"/>
              </a:rPr>
              <a:t>We first investigated the impacts of limited sampling rates. The core clock frequency operates at a f (clock) = 64MHz, while we used sampling frequencies, 5MHz, 12.5MHz and 25MHz, the latter is the maximum sampling frequency of USRP N210 SDR (limited by interface).</a:t>
            </a:r>
          </a:p>
          <a:p>
            <a:r>
              <a:rPr lang="en-GB" sz="2000" dirty="0">
                <a:solidFill>
                  <a:schemeClr val="bg1"/>
                </a:solidFill>
                <a:latin typeface="Calisto MT" pitchFamily="18" charset="0"/>
              </a:rPr>
              <a:t>The SDR is used for amplitude-modulated EM analysis of a AES-128 implementation on the same target device and sampling at 5MHz was sufficient to successfully recover the key. We analysed whether a 5MHz sampling rate is sufficient for Saber KEM and also considered 12.5MHz and 25MHz sampling rates. The results in Table 2 of Paper IV show that the sampling rate of 25MHz gives the best results.</a:t>
            </a:r>
            <a:endParaRPr lang="en-IN" sz="2000" dirty="0">
              <a:solidFill>
                <a:schemeClr val="bg1"/>
              </a:solidFill>
              <a:latin typeface="Calisto MT" pitchFamily="18" charset="0"/>
            </a:endParaRPr>
          </a:p>
        </p:txBody>
      </p:sp>
    </p:spTree>
    <p:extLst>
      <p:ext uri="{BB962C8B-B14F-4D97-AF65-F5344CB8AC3E}">
        <p14:creationId xmlns:p14="http://schemas.microsoft.com/office/powerpoint/2010/main" val="2182252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lain Black Black, HD wallpaper | Peak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287800"/>
            <a:ext cx="12192000" cy="5755422"/>
          </a:xfrm>
          <a:prstGeom prst="rect">
            <a:avLst/>
          </a:prstGeom>
        </p:spPr>
        <p:txBody>
          <a:bodyPr wrap="square">
            <a:spAutoFit/>
          </a:bodyPr>
          <a:lstStyle/>
          <a:p>
            <a:r>
              <a:rPr lang="en-GB" sz="2000" dirty="0">
                <a:solidFill>
                  <a:schemeClr val="bg1"/>
                </a:solidFill>
                <a:latin typeface="Calisto MT" pitchFamily="18" charset="0"/>
              </a:rPr>
              <a:t>Additionally, we analyzed the impact of compiler optimization level on side-channel leakage. We compared no optimization (-O0) and the highest gcc optimization level (-O3) cases. We trained a NN model for each case and then tested them by recovering messages from 20 traces captured for the same ciphertext and applying the bit-wise majority voting on the predicted bits. The results for the first eight message bits. For the case without optimization, the average accuracy for the first eight bits is 85.1%. One of the bits, bit 7, is predicted with 100% accuracy. For the highest optimization level, the average accuracy drops to 74.5%. None of the bits is predicted with a higher than 90% accuracy.</a:t>
            </a:r>
          </a:p>
          <a:p>
            <a:endParaRPr lang="en-GB" sz="2000" dirty="0">
              <a:solidFill>
                <a:schemeClr val="bg1"/>
              </a:solidFill>
              <a:latin typeface="Calisto MT" pitchFamily="18" charset="0"/>
            </a:endParaRPr>
          </a:p>
          <a:p>
            <a:r>
              <a:rPr lang="en-GB" sz="2000" dirty="0">
                <a:solidFill>
                  <a:schemeClr val="bg1"/>
                </a:solidFill>
                <a:latin typeface="Calisto MT" pitchFamily="18" charset="0"/>
              </a:rPr>
              <a:t>It is clear that the direct bit-wise message recovery method cannot recover full messages without further improvements. The multi-bit error-injection method allowed us to exploit byte-level leakage more efficiently and increase the success rate of each byte recovery to the level where a full message recovery became possible.</a:t>
            </a:r>
          </a:p>
          <a:p>
            <a:endParaRPr lang="en-GB" sz="2000" dirty="0">
              <a:solidFill>
                <a:schemeClr val="bg1"/>
              </a:solidFill>
              <a:latin typeface="Calisto MT" pitchFamily="18" charset="0"/>
            </a:endParaRPr>
          </a:p>
          <a:p>
            <a:r>
              <a:rPr lang="en-GB" sz="2800" dirty="0">
                <a:solidFill>
                  <a:srgbClr val="92D050"/>
                </a:solidFill>
                <a:latin typeface="Calisto MT" pitchFamily="18" charset="0"/>
              </a:rPr>
              <a:t>SUMMARY : </a:t>
            </a:r>
          </a:p>
          <a:p>
            <a:endParaRPr lang="en-GB" sz="2000" dirty="0">
              <a:solidFill>
                <a:schemeClr val="bg1"/>
              </a:solidFill>
              <a:latin typeface="Calisto MT" pitchFamily="18" charset="0"/>
            </a:endParaRPr>
          </a:p>
          <a:p>
            <a:r>
              <a:rPr lang="en-GB" sz="2000" dirty="0">
                <a:solidFill>
                  <a:schemeClr val="bg1"/>
                </a:solidFill>
                <a:latin typeface="Calisto MT" pitchFamily="18" charset="0"/>
              </a:rPr>
              <a:t>In this section, we presented two deep learning-based side-channel attacks on unprotected software implementations of Saber and CRYSTALS-Kyber algorithms using amplitude-modulated EM emanations. The second attack can recover full messages of Saber and CRYSTALS-Kyber. The success is mainly due to the new multi-bit error injection method which can exploit byte-wise leakage.</a:t>
            </a:r>
            <a:endParaRPr lang="en-IN" sz="2000" dirty="0">
              <a:solidFill>
                <a:schemeClr val="bg1"/>
              </a:solidFill>
              <a:latin typeface="Calisto MT" pitchFamily="18" charset="0"/>
            </a:endParaRPr>
          </a:p>
        </p:txBody>
      </p:sp>
    </p:spTree>
    <p:extLst>
      <p:ext uri="{BB962C8B-B14F-4D97-AF65-F5344CB8AC3E}">
        <p14:creationId xmlns:p14="http://schemas.microsoft.com/office/powerpoint/2010/main" val="1619520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02E410-BF18-7144-BB76-92575F489DF4}"/>
              </a:ext>
            </a:extLst>
          </p:cNvPr>
          <p:cNvSpPr txBox="1"/>
          <p:nvPr/>
        </p:nvSpPr>
        <p:spPr>
          <a:xfrm>
            <a:off x="1319487" y="422753"/>
            <a:ext cx="9138780" cy="9848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0070C0"/>
                </a:solidFill>
                <a:latin typeface="Calisto MT" pitchFamily="18" charset="0"/>
                <a:ea typeface="+mn-lt"/>
                <a:cs typeface="+mn-lt"/>
              </a:rPr>
              <a:t>Power Analysis of TRNGs ( 7 )</a:t>
            </a:r>
          </a:p>
          <a:p>
            <a:endParaRPr lang="en-US" dirty="0">
              <a:ea typeface="Calibri"/>
              <a:cs typeface="Calibri"/>
            </a:endParaRPr>
          </a:p>
        </p:txBody>
      </p:sp>
      <p:sp>
        <p:nvSpPr>
          <p:cNvPr id="5" name="TextBox 4">
            <a:extLst>
              <a:ext uri="{FF2B5EF4-FFF2-40B4-BE49-F238E27FC236}">
                <a16:creationId xmlns:a16="http://schemas.microsoft.com/office/drawing/2014/main" id="{CDDA9F12-A729-5AA1-33C8-9AE6E2DC90DF}"/>
              </a:ext>
            </a:extLst>
          </p:cNvPr>
          <p:cNvSpPr txBox="1"/>
          <p:nvPr/>
        </p:nvSpPr>
        <p:spPr>
          <a:xfrm>
            <a:off x="382138" y="1570972"/>
            <a:ext cx="11423176"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dirty="0">
                <a:latin typeface="Calisto MT" pitchFamily="18" charset="0"/>
                <a:ea typeface="Calibri"/>
                <a:cs typeface="Calibri"/>
              </a:rPr>
              <a:t>Secure systems, such as those used in banking, communications, and government, rely on random numbers with strong statistical properties.</a:t>
            </a:r>
          </a:p>
          <a:p>
            <a:endParaRPr lang="en-US" sz="2000" dirty="0">
              <a:latin typeface="Calisto MT" pitchFamily="18" charset="0"/>
              <a:ea typeface="Calibri"/>
              <a:cs typeface="Calibri"/>
            </a:endParaRPr>
          </a:p>
          <a:p>
            <a:pPr marL="285750" indent="-285750">
              <a:buFont typeface="Arial,Sans-Serif"/>
              <a:buChar char="•"/>
            </a:pPr>
            <a:r>
              <a:rPr lang="en-US" sz="2000" dirty="0">
                <a:latin typeface="Calisto MT" pitchFamily="18" charset="0"/>
                <a:ea typeface="Calibri"/>
                <a:cs typeface="Calibri"/>
              </a:rPr>
              <a:t>Random numbers play critical roles in cryptographic protocols, including key generation, authentication, and data encryption.</a:t>
            </a:r>
          </a:p>
          <a:p>
            <a:endParaRPr lang="en-US" sz="2000" dirty="0">
              <a:latin typeface="Calisto MT" pitchFamily="18" charset="0"/>
              <a:ea typeface="Calibri"/>
              <a:cs typeface="Calibri"/>
            </a:endParaRPr>
          </a:p>
          <a:p>
            <a:pPr marL="285750" indent="-285750">
              <a:buFont typeface="Arial,Sans-Serif"/>
              <a:buChar char="•"/>
            </a:pPr>
            <a:r>
              <a:rPr lang="en-US" sz="2000" dirty="0">
                <a:latin typeface="Calisto MT" pitchFamily="18" charset="0"/>
                <a:ea typeface="Calibri"/>
                <a:cs typeface="Calibri"/>
              </a:rPr>
              <a:t>Compromised or poorly designed random number generators (RNGs) can introduce vulnerabilities in cryptographic systems, potentially leading to unauthorized access or data breaches.</a:t>
            </a:r>
          </a:p>
          <a:p>
            <a:endParaRPr lang="en-US" sz="2000" dirty="0">
              <a:latin typeface="Calisto MT" pitchFamily="18" charset="0"/>
              <a:ea typeface="Calibri"/>
              <a:cs typeface="Calibri"/>
            </a:endParaRPr>
          </a:p>
          <a:p>
            <a:pPr marL="285750" indent="-285750">
              <a:buFont typeface="Arial,Sans-Serif"/>
              <a:buChar char="•"/>
            </a:pPr>
            <a:r>
              <a:rPr lang="en-US" sz="2000" dirty="0">
                <a:latin typeface="Calisto MT" pitchFamily="18" charset="0"/>
                <a:ea typeface="Calibri"/>
                <a:cs typeface="Calibri"/>
              </a:rPr>
              <a:t>This chapter focuses on analyzing the power consumption of True Random Number Generators (TRNGs) and </a:t>
            </a:r>
            <a:r>
              <a:rPr lang="en-US" sz="2000" dirty="0">
                <a:latin typeface="Calisto MT" pitchFamily="18" charset="0"/>
                <a:ea typeface="+mn-lt"/>
                <a:cs typeface="+mn-lt"/>
              </a:rPr>
              <a:t>it is possible to train a NN model capable of recovering the HW of these random numbers from power traces with a higher than 60% probability. </a:t>
            </a:r>
          </a:p>
          <a:p>
            <a:endParaRPr lang="en-US" dirty="0">
              <a:ea typeface="Calibri"/>
              <a:cs typeface="Calibri"/>
            </a:endParaRPr>
          </a:p>
          <a:p>
            <a:pPr algn="l"/>
            <a:endParaRPr lang="en-US" dirty="0">
              <a:ea typeface="Calibri"/>
              <a:cs typeface="Calibri"/>
            </a:endParaRPr>
          </a:p>
        </p:txBody>
      </p:sp>
    </p:spTree>
    <p:extLst>
      <p:ext uri="{BB962C8B-B14F-4D97-AF65-F5344CB8AC3E}">
        <p14:creationId xmlns:p14="http://schemas.microsoft.com/office/powerpoint/2010/main" val="6139677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6CD8E1-28E7-07D0-7DAC-BD14EB13243A}"/>
              </a:ext>
            </a:extLst>
          </p:cNvPr>
          <p:cNvSpPr txBox="1"/>
          <p:nvPr/>
        </p:nvSpPr>
        <p:spPr>
          <a:xfrm>
            <a:off x="0" y="90429"/>
            <a:ext cx="12191999" cy="680186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ea typeface="Calibri"/>
                <a:cs typeface="Calibri"/>
              </a:rPr>
              <a:t>PREVIOUS WORK : </a:t>
            </a:r>
          </a:p>
          <a:p>
            <a:endParaRPr lang="en-US" sz="2800" b="1"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Previous attacks on RNGs have primarily focused on introducing biases into generated random numbers through fault attacks.</a:t>
            </a:r>
          </a:p>
          <a:p>
            <a:endParaRPr lang="en-US" sz="2000"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Examples of fault attacks include injecting frequencies into the power supply, manipulating voltage or clock frequency, and applying ionizing radiation.</a:t>
            </a:r>
          </a:p>
          <a:p>
            <a:endParaRPr lang="en-US" sz="2000"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Some commercial products have been vulnerable to fault attacks, highlighting the importance of robust testing and protection mechanisms.</a:t>
            </a:r>
          </a:p>
          <a:p>
            <a:endParaRPr lang="en-US" sz="2000"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EM analysis has been utilized to gather information about RNG internals, such as the position and frequency range of ring oscillators.</a:t>
            </a:r>
          </a:p>
          <a:p>
            <a:endParaRPr lang="en-US" sz="2000"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Another attack vector involves inserting hardware Trojans to compromise RNG integrity. An alternative attack vector is inserting a hardware Trojan into an RNG to reduce the </a:t>
            </a:r>
            <a:r>
              <a:rPr lang="en-US" sz="2000" b="1" dirty="0">
                <a:latin typeface="Calisto MT" pitchFamily="18" charset="0"/>
                <a:ea typeface="+mn-lt"/>
                <a:cs typeface="+mn-lt"/>
              </a:rPr>
              <a:t>minimal entropy of random numbers.</a:t>
            </a:r>
          </a:p>
          <a:p>
            <a:endParaRPr lang="en-US" sz="2000" b="1"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Contrasting with previous work, this chapter focuses on passive side-channel attacks using power analysis techniques.</a:t>
            </a:r>
            <a:endParaRPr lang="en-US" sz="2000" dirty="0">
              <a:latin typeface="Calisto MT" pitchFamily="18" charset="0"/>
              <a:ea typeface="Calibri"/>
              <a:cs typeface="Calibri"/>
            </a:endParaRPr>
          </a:p>
          <a:p>
            <a:endParaRPr lang="en-US" sz="2000" dirty="0">
              <a:ea typeface="Calibri"/>
              <a:cs typeface="Calibri"/>
            </a:endParaRPr>
          </a:p>
        </p:txBody>
      </p:sp>
    </p:spTree>
    <p:extLst>
      <p:ext uri="{BB962C8B-B14F-4D97-AF65-F5344CB8AC3E}">
        <p14:creationId xmlns:p14="http://schemas.microsoft.com/office/powerpoint/2010/main" val="3191053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63D2E0-4A33-2371-32BD-D5C5454908E0}"/>
              </a:ext>
            </a:extLst>
          </p:cNvPr>
          <p:cNvSpPr txBox="1"/>
          <p:nvPr/>
        </p:nvSpPr>
        <p:spPr>
          <a:xfrm>
            <a:off x="0" y="234566"/>
            <a:ext cx="12192000" cy="60631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ea typeface="+mn-lt"/>
                <a:cs typeface="+mn-lt"/>
              </a:rPr>
              <a:t>RNG Design and Security Assurance</a:t>
            </a:r>
          </a:p>
          <a:p>
            <a:endParaRPr lang="en-US" sz="2400" b="1" dirty="0">
              <a:latin typeface="Calisto MT" pitchFamily="18" charset="0"/>
              <a:ea typeface="+mn-lt"/>
              <a:cs typeface="+mn-lt"/>
            </a:endParaRPr>
          </a:p>
          <a:p>
            <a:pPr marL="285750" indent="-285750">
              <a:buFont typeface="Arial"/>
              <a:buChar char="•"/>
            </a:pPr>
            <a:r>
              <a:rPr lang="en-US" sz="2000" dirty="0">
                <a:latin typeface="Calisto MT" pitchFamily="18" charset="0"/>
                <a:ea typeface="+mn-lt"/>
                <a:cs typeface="+mn-lt"/>
              </a:rPr>
              <a:t>Cryptographically secure RNGs typically consists a True Random Number Generator (TRNG which collects entropy from the physical world) and a Pseudo-Random Number Generator (PRNG which expands the seed from the TRNG into a longer sequence and performs additional post-processing).</a:t>
            </a:r>
          </a:p>
          <a:p>
            <a:endParaRPr lang="en-US" sz="2000"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The level of security of an RNG is typically quantified in terms of the size of random numbers it generates, based on the assumption that the RNG’s implementation is a “black-box” whose internal signals can neither be observed nor interfered with by an adversary.</a:t>
            </a:r>
          </a:p>
          <a:p>
            <a:endParaRPr lang="en-US" sz="2000" dirty="0">
              <a:latin typeface="Calisto MT" pitchFamily="18" charset="0"/>
              <a:ea typeface="+mn-lt"/>
              <a:cs typeface="+mn-lt"/>
            </a:endParaRPr>
          </a:p>
          <a:p>
            <a:pPr marL="285750" indent="-285750">
              <a:buFont typeface="Arial"/>
              <a:buChar char="•"/>
            </a:pPr>
            <a:r>
              <a:rPr lang="en-US" sz="2000" dirty="0">
                <a:latin typeface="Calisto MT" pitchFamily="18" charset="0"/>
                <a:ea typeface="+mn-lt"/>
                <a:cs typeface="+mn-lt"/>
              </a:rPr>
              <a:t>The STM32 MCU RNG utilizes multiple ring oscillators whose outputs are XORed to generate a seed, followed by post-processing with a Linear Feedback Shift Register (LFSR).</a:t>
            </a:r>
          </a:p>
          <a:p>
            <a:endParaRPr lang="en-US" sz="2000"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When a sufficient number of seeds are accumulated into the LFSR, their content is transferred to a 32-bit data register. Two consecutive random numbers can be generated in 40 RNG clock cycles .</a:t>
            </a:r>
          </a:p>
          <a:p>
            <a:endParaRPr lang="en-US" sz="2000" dirty="0">
              <a:latin typeface="Calisto MT" pitchFamily="18" charset="0"/>
              <a:ea typeface="+mn-lt"/>
              <a:cs typeface="+mn-lt"/>
            </a:endParaRPr>
          </a:p>
          <a:p>
            <a:pPr marL="285750" indent="-285750">
              <a:buFont typeface="Arial"/>
              <a:buChar char="•"/>
            </a:pPr>
            <a:r>
              <a:rPr lang="en-US" sz="2000" dirty="0">
                <a:latin typeface="Calisto MT" pitchFamily="18" charset="0"/>
                <a:ea typeface="+mn-lt"/>
                <a:cs typeface="+mn-lt"/>
              </a:rPr>
              <a:t>The design complies with security standards such as FIPS 140-2, BSI AIS-31, and NIST SP 800-90B to ensure cryptographic robustness(strong).</a:t>
            </a:r>
            <a:endParaRPr lang="en-US" sz="2000" dirty="0">
              <a:latin typeface="Calisto MT" pitchFamily="18" charset="0"/>
              <a:ea typeface="Calibri"/>
              <a:cs typeface="Calibri"/>
            </a:endParaRPr>
          </a:p>
          <a:p>
            <a:endParaRPr lang="en-US" sz="2000" dirty="0">
              <a:ea typeface="Calibri"/>
              <a:cs typeface="Calibri"/>
            </a:endParaRPr>
          </a:p>
        </p:txBody>
      </p:sp>
    </p:spTree>
    <p:extLst>
      <p:ext uri="{BB962C8B-B14F-4D97-AF65-F5344CB8AC3E}">
        <p14:creationId xmlns:p14="http://schemas.microsoft.com/office/powerpoint/2010/main" val="4049919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3EA47E-6E52-B2A0-716A-FF0CE3C2C138}"/>
              </a:ext>
            </a:extLst>
          </p:cNvPr>
          <p:cNvSpPr txBox="1"/>
          <p:nvPr/>
        </p:nvSpPr>
        <p:spPr>
          <a:xfrm>
            <a:off x="0" y="0"/>
            <a:ext cx="12192000" cy="32316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ea typeface="Calibri"/>
                <a:cs typeface="Calibri"/>
              </a:rPr>
              <a:t>A</a:t>
            </a:r>
            <a:r>
              <a:rPr lang="en-US" sz="2400" b="1" dirty="0">
                <a:latin typeface="Calisto MT" pitchFamily="18" charset="0"/>
                <a:ea typeface="+mn-lt"/>
                <a:cs typeface="+mn-lt"/>
              </a:rPr>
              <a:t>ttack Scenario :</a:t>
            </a:r>
          </a:p>
          <a:p>
            <a:pPr marL="285750" indent="-285750">
              <a:buFont typeface="Arial"/>
              <a:buChar char="•"/>
            </a:pPr>
            <a:r>
              <a:rPr lang="en-US" sz="2000" dirty="0">
                <a:latin typeface="Calisto MT" pitchFamily="18" charset="0"/>
                <a:ea typeface="+mn-lt"/>
                <a:cs typeface="+mn-lt"/>
              </a:rPr>
              <a:t>The attacker aims to exploit the RNG to access other sensitive data stored or processed by the device under attack.</a:t>
            </a:r>
            <a:endParaRPr lang="en-US" sz="2000"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Assumptions include the presence of tamper response(unauthorized access) mechanisms but lack of specific protection against power analysis.</a:t>
            </a:r>
            <a:endParaRPr lang="en-US" sz="2000"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The attacker possesses expertise in side-channel attacks, deep learning, and has physical access to the target device.</a:t>
            </a:r>
            <a:endParaRPr lang="en-US" sz="2000" dirty="0">
              <a:latin typeface="Calisto MT" pitchFamily="18" charset="0"/>
              <a:ea typeface="Calibri"/>
              <a:cs typeface="Calibri"/>
            </a:endParaRPr>
          </a:p>
          <a:p>
            <a:pPr marL="285750" indent="-285750">
              <a:buFont typeface="Arial"/>
              <a:buChar char="•"/>
            </a:pPr>
            <a:r>
              <a:rPr lang="en-US" sz="2000" dirty="0">
                <a:latin typeface="Calisto MT" pitchFamily="18" charset="0"/>
                <a:ea typeface="+mn-lt"/>
                <a:cs typeface="+mn-lt"/>
              </a:rPr>
              <a:t>Profiling is conducted using a similar device to gather data for analysis and model training, adversary also knows all critical security parameters which are stored on, or processed by, the device.</a:t>
            </a:r>
            <a:endParaRPr lang="en-US" sz="2000" dirty="0">
              <a:latin typeface="Calisto MT" pitchFamily="18" charset="0"/>
              <a:ea typeface="Calibri"/>
              <a:cs typeface="Calibri"/>
            </a:endParaRPr>
          </a:p>
          <a:p>
            <a:endParaRPr lang="en-US" sz="2000" dirty="0">
              <a:ea typeface="Calibri"/>
              <a:cs typeface="Calibri"/>
            </a:endParaRPr>
          </a:p>
        </p:txBody>
      </p:sp>
      <p:sp>
        <p:nvSpPr>
          <p:cNvPr id="2" name="TextBox 1">
            <a:extLst>
              <a:ext uri="{FF2B5EF4-FFF2-40B4-BE49-F238E27FC236}">
                <a16:creationId xmlns:a16="http://schemas.microsoft.com/office/drawing/2014/main" id="{E6BE9668-19BA-2342-3DFE-45FACC950F15}"/>
              </a:ext>
            </a:extLst>
          </p:cNvPr>
          <p:cNvSpPr txBox="1"/>
          <p:nvPr/>
        </p:nvSpPr>
        <p:spPr>
          <a:xfrm>
            <a:off x="0" y="3225452"/>
            <a:ext cx="12192000" cy="38164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alisto MT" pitchFamily="18" charset="0"/>
                <a:ea typeface="Calibri"/>
                <a:cs typeface="Calibri"/>
              </a:rPr>
              <a:t>Attack Method :</a:t>
            </a:r>
          </a:p>
          <a:p>
            <a:pPr marL="342900" indent="-342900">
              <a:buFont typeface="Arial"/>
              <a:buChar char="•"/>
            </a:pPr>
            <a:r>
              <a:rPr lang="en-US" sz="2000" dirty="0">
                <a:latin typeface="Calisto MT" pitchFamily="18" charset="0"/>
                <a:ea typeface="+mn-lt"/>
                <a:cs typeface="+mn-lt"/>
              </a:rPr>
              <a:t>To find whether the RNG integrated into the STM32F4 MCUs leaks exploitable side-channel information, we applied CPA to 1M power traces captured from the profiling device during the execution of the RNG.</a:t>
            </a:r>
            <a:endParaRPr lang="en-US" sz="2000" dirty="0">
              <a:latin typeface="Calisto MT" pitchFamily="18" charset="0"/>
              <a:ea typeface="Calibri"/>
              <a:cs typeface="Calibri"/>
            </a:endParaRPr>
          </a:p>
          <a:p>
            <a:pPr marL="342900" indent="-342900">
              <a:buFont typeface="Arial"/>
              <a:buChar char="•"/>
            </a:pPr>
            <a:r>
              <a:rPr lang="en-US" sz="2000" dirty="0">
                <a:latin typeface="Calisto MT" pitchFamily="18" charset="0"/>
                <a:ea typeface="+mn-lt"/>
                <a:cs typeface="+mn-lt"/>
              </a:rPr>
              <a:t>We used the HW of the 32-bit random numbers generated by the RNG as a power model. We found that there is a strong correlation between the total power consumption of the device and the HW of random numbers.</a:t>
            </a:r>
          </a:p>
          <a:p>
            <a:pPr marL="342900" indent="-342900">
              <a:buFont typeface="Arial"/>
              <a:buChar char="•"/>
            </a:pPr>
            <a:r>
              <a:rPr lang="en-US" sz="2000" dirty="0">
                <a:latin typeface="Calisto MT" pitchFamily="18" charset="0"/>
                <a:ea typeface="+mn-lt"/>
                <a:cs typeface="+mn-lt"/>
              </a:rPr>
              <a:t>To check if there is a bit-level leakage (which is easiest to exploit), we also performed a t-test for individual bits of random numbers, it indicates that the bits are perfectly aligned along the x-axis, implying that all bits are processed in parallel at the main leakage points. Due to the parallel processing, it is difficult to distinguish among individual bits of a 32-bit word.</a:t>
            </a:r>
            <a:endParaRPr lang="en-US" sz="2000" dirty="0">
              <a:latin typeface="Calisto MT" pitchFamily="18" charset="0"/>
              <a:ea typeface="Calibri"/>
              <a:cs typeface="Calibri"/>
            </a:endParaRPr>
          </a:p>
          <a:p>
            <a:pPr marL="342900" indent="-342900">
              <a:buFont typeface="Arial"/>
              <a:buChar char="•"/>
            </a:pPr>
            <a:endParaRPr lang="en-US" sz="2000" b="1"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4318288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CB3BD5-6490-42B3-A23B-EC7E95B33884}"/>
              </a:ext>
            </a:extLst>
          </p:cNvPr>
          <p:cNvSpPr txBox="1"/>
          <p:nvPr/>
        </p:nvSpPr>
        <p:spPr>
          <a:xfrm>
            <a:off x="0" y="313150"/>
            <a:ext cx="12191999" cy="532453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Calisto MT" pitchFamily="18" charset="0"/>
                <a:ea typeface="+mn-lt"/>
                <a:cs typeface="+mn-lt"/>
              </a:rPr>
              <a:t>To further analysis the leakage, we considered the distributions of power consumption for random numbers with different HWs, the results for the numbers with HWs 15, 16 and 17 at the point of </a:t>
            </a:r>
            <a:r>
              <a:rPr lang="en-US" sz="2000" b="1" dirty="0">
                <a:latin typeface="Calisto MT" pitchFamily="18" charset="0"/>
                <a:ea typeface="+mn-lt"/>
                <a:cs typeface="+mn-lt"/>
              </a:rPr>
              <a:t>strongest leakage</a:t>
            </a:r>
            <a:r>
              <a:rPr lang="en-US" sz="2000" dirty="0">
                <a:latin typeface="Calisto MT" pitchFamily="18" charset="0"/>
                <a:ea typeface="+mn-lt"/>
                <a:cs typeface="+mn-lt"/>
              </a:rPr>
              <a:t>, 234. We can see that the plots of different HWs do not overlap completely, implying that some cases should be </a:t>
            </a:r>
            <a:r>
              <a:rPr lang="en-US" sz="2000" b="1" dirty="0">
                <a:latin typeface="Calisto MT" pitchFamily="18" charset="0"/>
                <a:ea typeface="+mn-lt"/>
                <a:cs typeface="+mn-lt"/>
              </a:rPr>
              <a:t>possible to distinguish</a:t>
            </a:r>
            <a:r>
              <a:rPr lang="en-US" sz="2000" dirty="0">
                <a:latin typeface="Calisto MT" pitchFamily="18" charset="0"/>
                <a:ea typeface="+mn-lt"/>
                <a:cs typeface="+mn-lt"/>
              </a:rPr>
              <a:t>.</a:t>
            </a:r>
          </a:p>
          <a:p>
            <a:endParaRPr lang="en-US" sz="2000" dirty="0">
              <a:latin typeface="Calisto MT" pitchFamily="18" charset="0"/>
              <a:ea typeface="+mn-lt"/>
              <a:cs typeface="+mn-lt"/>
            </a:endParaRPr>
          </a:p>
          <a:p>
            <a:pPr marL="342900" indent="-342900">
              <a:buFont typeface="Arial"/>
              <a:buChar char="•"/>
            </a:pPr>
            <a:r>
              <a:rPr lang="en-US" sz="2000" dirty="0">
                <a:latin typeface="Calisto MT" pitchFamily="18" charset="0"/>
                <a:ea typeface="+mn-lt"/>
                <a:cs typeface="+mn-lt"/>
              </a:rPr>
              <a:t>Based on the leakage assessment results, we concluded NN models which can recover the HW of 32-bit random numbers from power traces captured during the RNG execution.</a:t>
            </a:r>
          </a:p>
          <a:p>
            <a:endParaRPr lang="en-US" sz="2000" dirty="0">
              <a:latin typeface="Calisto MT" pitchFamily="18" charset="0"/>
              <a:ea typeface="+mn-lt"/>
              <a:cs typeface="+mn-lt"/>
            </a:endParaRPr>
          </a:p>
          <a:p>
            <a:pPr marL="342900" indent="-342900">
              <a:buFont typeface="Arial"/>
              <a:buChar char="•"/>
            </a:pPr>
            <a:r>
              <a:rPr lang="en-US" sz="2000" dirty="0">
                <a:latin typeface="Calisto MT" pitchFamily="18" charset="0"/>
                <a:ea typeface="+mn-lt"/>
                <a:cs typeface="+mn-lt"/>
              </a:rPr>
              <a:t>Second contribution is a new method for mitigating device inter-variability based on iterative re-training.</a:t>
            </a:r>
          </a:p>
          <a:p>
            <a:endParaRPr lang="en-US" sz="2000" dirty="0">
              <a:latin typeface="Calisto MT" pitchFamily="18" charset="0"/>
              <a:ea typeface="+mn-lt"/>
              <a:cs typeface="+mn-lt"/>
            </a:endParaRPr>
          </a:p>
          <a:p>
            <a:pPr marL="342900" indent="-342900">
              <a:buFont typeface="Arial"/>
              <a:buChar char="•"/>
            </a:pPr>
            <a:r>
              <a:rPr lang="en-US" sz="2000" dirty="0">
                <a:latin typeface="Calisto MT" pitchFamily="18" charset="0"/>
                <a:ea typeface="+mn-lt"/>
                <a:cs typeface="+mn-lt"/>
              </a:rPr>
              <a:t>The core idea is to </a:t>
            </a:r>
            <a:r>
              <a:rPr lang="en-US" sz="2000" b="1" dirty="0">
                <a:latin typeface="Calisto MT" pitchFamily="18" charset="0"/>
                <a:ea typeface="+mn-lt"/>
                <a:cs typeface="+mn-lt"/>
              </a:rPr>
              <a:t>first train a model on traces from the profiling device(s)</a:t>
            </a:r>
            <a:r>
              <a:rPr lang="en-US" sz="2000" dirty="0">
                <a:latin typeface="Calisto MT" pitchFamily="18" charset="0"/>
                <a:ea typeface="+mn-lt"/>
                <a:cs typeface="+mn-lt"/>
              </a:rPr>
              <a:t>, and then </a:t>
            </a:r>
            <a:r>
              <a:rPr lang="en-US" sz="2000" b="1" dirty="0">
                <a:latin typeface="Calisto MT" pitchFamily="18" charset="0"/>
                <a:ea typeface="+mn-lt"/>
                <a:cs typeface="+mn-lt"/>
              </a:rPr>
              <a:t>re-train it iteratively by adding to the training set some traces from the device under attack labelled using the HWs </a:t>
            </a:r>
            <a:r>
              <a:rPr lang="en-US" sz="2000" dirty="0">
                <a:latin typeface="Calisto MT" pitchFamily="18" charset="0"/>
                <a:ea typeface="+mn-lt"/>
                <a:cs typeface="+mn-lt"/>
              </a:rPr>
              <a:t>predicted by the model trained from the previous iterations</a:t>
            </a:r>
            <a:r>
              <a:rPr lang="en-US" sz="2000" b="1" dirty="0">
                <a:latin typeface="Calisto MT" pitchFamily="18" charset="0"/>
                <a:ea typeface="+mn-lt"/>
                <a:cs typeface="+mn-lt"/>
              </a:rPr>
              <a:t>.</a:t>
            </a:r>
          </a:p>
          <a:p>
            <a:endParaRPr lang="en-US" sz="2000" b="1" dirty="0">
              <a:latin typeface="Calisto MT" pitchFamily="18" charset="0"/>
              <a:ea typeface="+mn-lt"/>
              <a:cs typeface="+mn-lt"/>
            </a:endParaRPr>
          </a:p>
          <a:p>
            <a:pPr marL="342900" indent="-342900">
              <a:buFont typeface="Arial"/>
              <a:buChar char="•"/>
            </a:pPr>
            <a:r>
              <a:rPr lang="en-US" sz="2000" dirty="0">
                <a:latin typeface="Calisto MT" pitchFamily="18" charset="0"/>
                <a:ea typeface="+mn-lt"/>
                <a:cs typeface="+mn-lt"/>
              </a:rPr>
              <a:t>This simple strategy can considerably improve classification accuracy, it is important to carefully select the number of traces from the DUA which is added to the training set during re-training. If this number is too large, the NNs tend to get </a:t>
            </a:r>
            <a:r>
              <a:rPr lang="en-US" sz="2000" b="1" dirty="0">
                <a:latin typeface="Calisto MT" pitchFamily="18" charset="0"/>
                <a:ea typeface="+mn-lt"/>
                <a:cs typeface="+mn-lt"/>
              </a:rPr>
              <a:t>stuck to the wrong labels </a:t>
            </a:r>
            <a:r>
              <a:rPr lang="en-US" sz="2000" dirty="0">
                <a:latin typeface="Calisto MT" pitchFamily="18" charset="0"/>
                <a:ea typeface="+mn-lt"/>
                <a:cs typeface="+mn-lt"/>
              </a:rPr>
              <a:t>and the accuracy does not improve.</a:t>
            </a:r>
            <a:endParaRPr lang="en-US" sz="2000" b="1" dirty="0">
              <a:latin typeface="Calisto MT" pitchFamily="18" charset="0"/>
              <a:ea typeface="Calibri"/>
              <a:cs typeface="Calibri"/>
            </a:endParaRPr>
          </a:p>
        </p:txBody>
      </p:sp>
    </p:spTree>
    <p:extLst>
      <p:ext uri="{BB962C8B-B14F-4D97-AF65-F5344CB8AC3E}">
        <p14:creationId xmlns:p14="http://schemas.microsoft.com/office/powerpoint/2010/main" val="22232743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663525-1CD2-FC97-9FFA-44862E959547}"/>
              </a:ext>
            </a:extLst>
          </p:cNvPr>
          <p:cNvSpPr txBox="1"/>
          <p:nvPr/>
        </p:nvSpPr>
        <p:spPr>
          <a:xfrm>
            <a:off x="0" y="6123"/>
            <a:ext cx="12192000" cy="75097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latin typeface="Calisto MT" pitchFamily="18" charset="0"/>
              </a:rPr>
              <a:t> Experimental Results :</a:t>
            </a:r>
          </a:p>
          <a:p>
            <a:pPr algn="l"/>
            <a:endParaRPr lang="en-US" sz="2400" b="1" dirty="0">
              <a:latin typeface="Calisto MT" pitchFamily="18" charset="0"/>
            </a:endParaRPr>
          </a:p>
          <a:p>
            <a:pPr marL="285750" indent="-285750">
              <a:buFont typeface="Arial"/>
              <a:buChar char="•"/>
            </a:pPr>
            <a:r>
              <a:rPr lang="en-US" dirty="0">
                <a:latin typeface="Calisto MT" pitchFamily="18" charset="0"/>
                <a:ea typeface="+mn-lt"/>
                <a:cs typeface="+mn-lt"/>
              </a:rPr>
              <a:t>Having complete control over the profiling device, we can </a:t>
            </a:r>
            <a:r>
              <a:rPr lang="en-US" b="1" dirty="0">
                <a:latin typeface="Calisto MT" pitchFamily="18" charset="0"/>
                <a:ea typeface="+mn-lt"/>
                <a:cs typeface="+mn-lt"/>
              </a:rPr>
              <a:t>load the processor</a:t>
            </a:r>
            <a:r>
              <a:rPr lang="en-US" dirty="0">
                <a:latin typeface="Calisto MT" pitchFamily="18" charset="0"/>
                <a:ea typeface="+mn-lt"/>
                <a:cs typeface="+mn-lt"/>
              </a:rPr>
              <a:t> </a:t>
            </a:r>
            <a:r>
              <a:rPr lang="en-US" b="1" dirty="0">
                <a:latin typeface="Calisto MT" pitchFamily="18" charset="0"/>
                <a:ea typeface="+mn-lt"/>
                <a:cs typeface="+mn-lt"/>
              </a:rPr>
              <a:t>with code </a:t>
            </a:r>
            <a:r>
              <a:rPr lang="en-US" dirty="0">
                <a:latin typeface="Calisto MT" pitchFamily="18" charset="0"/>
                <a:ea typeface="+mn-lt"/>
                <a:cs typeface="+mn-lt"/>
              </a:rPr>
              <a:t>which is </a:t>
            </a:r>
            <a:r>
              <a:rPr lang="en-US" b="1" dirty="0">
                <a:latin typeface="Calisto MT" pitchFamily="18" charset="0"/>
                <a:ea typeface="+mn-lt"/>
                <a:cs typeface="+mn-lt"/>
              </a:rPr>
              <a:t>identical </a:t>
            </a:r>
            <a:r>
              <a:rPr lang="en-US" dirty="0">
                <a:latin typeface="Calisto MT" pitchFamily="18" charset="0"/>
                <a:ea typeface="+mn-lt"/>
                <a:cs typeface="+mn-lt"/>
              </a:rPr>
              <a:t>to the </a:t>
            </a:r>
            <a:r>
              <a:rPr lang="en-US" b="1" dirty="0">
                <a:latin typeface="Calisto MT" pitchFamily="18" charset="0"/>
                <a:ea typeface="+mn-lt"/>
                <a:cs typeface="+mn-lt"/>
              </a:rPr>
              <a:t>device under attack</a:t>
            </a:r>
            <a:r>
              <a:rPr lang="en-US" dirty="0">
                <a:latin typeface="Calisto MT" pitchFamily="18" charset="0"/>
                <a:ea typeface="+mn-lt"/>
                <a:cs typeface="+mn-lt"/>
              </a:rPr>
              <a:t> but </a:t>
            </a:r>
            <a:r>
              <a:rPr lang="en-US" b="1" dirty="0">
                <a:latin typeface="Calisto MT" pitchFamily="18" charset="0"/>
                <a:ea typeface="+mn-lt"/>
                <a:cs typeface="+mn-lt"/>
              </a:rPr>
              <a:t>modified to output the random numbers generated</a:t>
            </a:r>
            <a:r>
              <a:rPr lang="en-US" dirty="0">
                <a:latin typeface="Calisto MT" pitchFamily="18" charset="0"/>
                <a:ea typeface="+mn-lt"/>
                <a:cs typeface="+mn-lt"/>
              </a:rPr>
              <a:t> </a:t>
            </a:r>
            <a:r>
              <a:rPr lang="en-US" b="1" dirty="0">
                <a:latin typeface="Calisto MT" pitchFamily="18" charset="0"/>
                <a:ea typeface="+mn-lt"/>
                <a:cs typeface="+mn-lt"/>
              </a:rPr>
              <a:t>by the RNG in order to get labels for training</a:t>
            </a:r>
            <a:r>
              <a:rPr lang="en-US" dirty="0">
                <a:latin typeface="Calisto MT" pitchFamily="18" charset="0"/>
                <a:ea typeface="+mn-lt"/>
                <a:cs typeface="+mn-lt"/>
              </a:rPr>
              <a:t>. This type of modification can be done without significantly changing the features of power traces.</a:t>
            </a:r>
          </a:p>
          <a:p>
            <a:endParaRPr lang="en-US" dirty="0">
              <a:latin typeface="Calisto MT" pitchFamily="18" charset="0"/>
              <a:ea typeface="Calibri"/>
              <a:cs typeface="Calibri"/>
            </a:endParaRPr>
          </a:p>
          <a:p>
            <a:pPr marL="285750" indent="-285750">
              <a:buFont typeface="Arial"/>
              <a:buChar char="•"/>
            </a:pPr>
            <a:r>
              <a:rPr lang="en-US" dirty="0">
                <a:latin typeface="Calisto MT" pitchFamily="18" charset="0"/>
                <a:ea typeface="+mn-lt"/>
                <a:cs typeface="+mn-lt"/>
              </a:rPr>
              <a:t>One cannot upload the modified code to the DUA since that would cause the erase sensitive info of all secrets in response to tamper detection(identify if a system or application has been modified in an unauthorized manner).</a:t>
            </a:r>
          </a:p>
          <a:p>
            <a:endParaRPr lang="en-US" dirty="0">
              <a:latin typeface="Calisto MT" pitchFamily="18" charset="0"/>
              <a:ea typeface="Calibri"/>
              <a:cs typeface="Calibri"/>
            </a:endParaRPr>
          </a:p>
          <a:p>
            <a:pPr marL="285750" indent="-285750">
              <a:buFont typeface="Arial"/>
              <a:buChar char="•"/>
            </a:pPr>
            <a:r>
              <a:rPr lang="en-US" dirty="0">
                <a:latin typeface="Calisto MT" pitchFamily="18" charset="0"/>
                <a:ea typeface="+mn-lt"/>
                <a:cs typeface="+mn-lt"/>
              </a:rPr>
              <a:t>Using the iterative re-training method, firstly trained MLPs with the architecture on 1M traces captured from the profiling device, the resulting model M^0 was used to classify 1K traces from each DUA.</a:t>
            </a:r>
          </a:p>
          <a:p>
            <a:endParaRPr lang="en-US" dirty="0">
              <a:latin typeface="Calisto MT" pitchFamily="18" charset="0"/>
              <a:ea typeface="Calibri"/>
              <a:cs typeface="Calibri"/>
            </a:endParaRPr>
          </a:p>
          <a:p>
            <a:pPr marL="285750" indent="-285750">
              <a:buFont typeface="Arial"/>
              <a:buChar char="•"/>
            </a:pPr>
            <a:r>
              <a:rPr lang="en-US" dirty="0">
                <a:latin typeface="Calisto MT" pitchFamily="18" charset="0"/>
                <a:ea typeface="+mn-lt"/>
                <a:cs typeface="+mn-lt"/>
              </a:rPr>
              <a:t>Next, for each DUA, we re-trained five times by adding 1K traces captured from the DUA and labelled by the HW predicted by the model from the previous iteration to the original 1M training set.</a:t>
            </a:r>
          </a:p>
          <a:p>
            <a:endParaRPr lang="en-US" dirty="0">
              <a:latin typeface="Calisto MT" pitchFamily="18" charset="0"/>
              <a:ea typeface="Calibri"/>
              <a:cs typeface="Calibri"/>
            </a:endParaRPr>
          </a:p>
          <a:p>
            <a:pPr marL="285750" indent="-285750">
              <a:buFont typeface="Arial"/>
              <a:buChar char="•"/>
            </a:pPr>
            <a:r>
              <a:rPr lang="en-US" dirty="0">
                <a:latin typeface="Calisto MT" pitchFamily="18" charset="0"/>
                <a:ea typeface="+mn-lt"/>
                <a:cs typeface="+mn-lt"/>
              </a:rPr>
              <a:t>The iterative re-training helps raise the prediction accuracy by about 30%. However, for other devices, the improvement is less than 10%, it shows that the iterative re-training approach is especially effective for devices that are dissimilar to the one used for profiling.</a:t>
            </a:r>
          </a:p>
          <a:p>
            <a:endParaRPr lang="en-US" dirty="0">
              <a:latin typeface="Calisto MT" pitchFamily="18" charset="0"/>
              <a:ea typeface="Calibri"/>
              <a:cs typeface="Calibri"/>
            </a:endParaRPr>
          </a:p>
          <a:p>
            <a:pPr marL="285750" indent="-285750">
              <a:buFont typeface="Arial"/>
              <a:buChar char="•"/>
            </a:pPr>
            <a:r>
              <a:rPr lang="en-US" b="1" dirty="0">
                <a:latin typeface="Calisto MT" pitchFamily="18" charset="0"/>
                <a:ea typeface="+mn-lt"/>
                <a:cs typeface="+mn-lt"/>
              </a:rPr>
              <a:t>The profiling devices and DUAs for which the improvement is large are newly acquired for this experiment, while DUAs with a small improvement are either older, or packaged in a different factory than the profiling device.</a:t>
            </a:r>
          </a:p>
          <a:p>
            <a:endParaRPr lang="en-US" b="1" dirty="0">
              <a:latin typeface="Calisto MT" pitchFamily="18" charset="0"/>
              <a:ea typeface="Calibri"/>
              <a:cs typeface="Calibri"/>
            </a:endParaRPr>
          </a:p>
          <a:p>
            <a:pPr marL="285750" indent="-285750">
              <a:buFont typeface="Arial"/>
              <a:buChar char="•"/>
            </a:pPr>
            <a:r>
              <a:rPr lang="en-US" dirty="0">
                <a:latin typeface="Calisto MT" pitchFamily="18" charset="0"/>
                <a:ea typeface="+mn-lt"/>
                <a:cs typeface="+mn-lt"/>
              </a:rPr>
              <a:t>We also compared iterative re-training to the multiple devices approach by repeating the experiment using a 1M training set composed of traces from three devices.</a:t>
            </a:r>
            <a:endParaRPr lang="en-US" b="1" dirty="0">
              <a:latin typeface="Calisto MT" pitchFamily="18" charset="0"/>
              <a:ea typeface="Calibri"/>
              <a:cs typeface="Calibri"/>
            </a:endParaRPr>
          </a:p>
          <a:p>
            <a:endParaRPr lang="en-US" sz="2000" b="1"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17499845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76FA40-81BE-09C0-50B6-C3A53C18B15A}"/>
              </a:ext>
            </a:extLst>
          </p:cNvPr>
          <p:cNvSpPr txBox="1"/>
          <p:nvPr/>
        </p:nvSpPr>
        <p:spPr>
          <a:xfrm>
            <a:off x="204716" y="407096"/>
            <a:ext cx="11695009"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Sans-Serif"/>
              <a:buChar char="•"/>
            </a:pPr>
            <a:r>
              <a:rPr lang="en-US" sz="2000" dirty="0">
                <a:latin typeface="Calisto MT" pitchFamily="18" charset="0"/>
                <a:ea typeface="+mn-lt"/>
                <a:cs typeface="+mn-lt"/>
              </a:rPr>
              <a:t>Comparison with multiple devices approach shows superiority of iterative re-training, especially for diverse devices,  However, for DUA different from the profiling devices, the results were significantly worse.</a:t>
            </a:r>
          </a:p>
          <a:p>
            <a:endParaRPr lang="en-US" sz="2000" dirty="0">
              <a:latin typeface="Calisto MT" pitchFamily="18" charset="0"/>
              <a:ea typeface="+mn-lt"/>
              <a:cs typeface="+mn-lt"/>
            </a:endParaRPr>
          </a:p>
          <a:p>
            <a:pPr marL="285750" indent="-285750">
              <a:buFont typeface="Arial,Sans-Serif"/>
              <a:buChar char="•"/>
            </a:pPr>
            <a:r>
              <a:rPr lang="en-US" sz="2000" dirty="0">
                <a:latin typeface="Calisto MT" pitchFamily="18" charset="0"/>
                <a:ea typeface="+mn-lt"/>
                <a:cs typeface="+mn-lt"/>
              </a:rPr>
              <a:t>It is unlikely that the attacker knows the edge and worn-out conditions of the DUA, the iterative re-training approach seems to </a:t>
            </a:r>
            <a:r>
              <a:rPr lang="en-US" sz="2000" b="1" dirty="0">
                <a:latin typeface="Calisto MT" pitchFamily="18" charset="0"/>
                <a:ea typeface="+mn-lt"/>
                <a:cs typeface="+mn-lt"/>
              </a:rPr>
              <a:t>give the attacker an advantage .</a:t>
            </a:r>
            <a:endParaRPr lang="en-US" sz="2000" b="1" dirty="0">
              <a:latin typeface="Calisto MT" pitchFamily="18" charset="0"/>
              <a:ea typeface="Calibri"/>
              <a:cs typeface="Calibri"/>
            </a:endParaRPr>
          </a:p>
          <a:p>
            <a:pPr marL="285750" indent="-285750">
              <a:buFont typeface="Arial"/>
              <a:buChar char="•"/>
            </a:pPr>
            <a:endParaRPr lang="en-US" sz="2000" dirty="0">
              <a:ea typeface="Calibri"/>
              <a:cs typeface="Calibri"/>
            </a:endParaRPr>
          </a:p>
        </p:txBody>
      </p:sp>
      <p:sp>
        <p:nvSpPr>
          <p:cNvPr id="4" name="TextBox 3">
            <a:extLst>
              <a:ext uri="{FF2B5EF4-FFF2-40B4-BE49-F238E27FC236}">
                <a16:creationId xmlns:a16="http://schemas.microsoft.com/office/drawing/2014/main" id="{A22127AB-8F2B-6DEC-C75A-B171A3A44A71}"/>
              </a:ext>
            </a:extLst>
          </p:cNvPr>
          <p:cNvSpPr txBox="1"/>
          <p:nvPr/>
        </p:nvSpPr>
        <p:spPr>
          <a:xfrm>
            <a:off x="436728" y="2731221"/>
            <a:ext cx="11369053"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dirty="0">
                <a:latin typeface="Calisto MT" pitchFamily="18" charset="0"/>
                <a:ea typeface="Calibri"/>
                <a:cs typeface="Calibri"/>
              </a:rPr>
              <a:t>Summary:</a:t>
            </a:r>
          </a:p>
          <a:p>
            <a:pPr algn="l"/>
            <a:endParaRPr lang="en-US" sz="2400" b="1" dirty="0">
              <a:latin typeface="Calisto MT" pitchFamily="18" charset="0"/>
              <a:ea typeface="Calibri"/>
              <a:cs typeface="Calibri"/>
            </a:endParaRPr>
          </a:p>
          <a:p>
            <a:pPr marL="342900" indent="-342900">
              <a:buFont typeface="Arial"/>
              <a:buChar char="•"/>
            </a:pPr>
            <a:r>
              <a:rPr lang="en-US" sz="2000" dirty="0">
                <a:latin typeface="Calisto MT" pitchFamily="18" charset="0"/>
                <a:ea typeface="+mn-lt"/>
                <a:cs typeface="+mn-lt"/>
              </a:rPr>
              <a:t>We show that it is possible to train a NN which can recover the HW of random numbers generated by the RNG integrated in STM32 MCUs from power traces.</a:t>
            </a:r>
          </a:p>
          <a:p>
            <a:endParaRPr lang="en-US" sz="2000" dirty="0">
              <a:latin typeface="Calisto MT" pitchFamily="18" charset="0"/>
              <a:ea typeface="+mn-lt"/>
              <a:cs typeface="+mn-lt"/>
            </a:endParaRPr>
          </a:p>
          <a:p>
            <a:pPr marL="342900" indent="-342900">
              <a:buFont typeface="Arial"/>
              <a:buChar char="•"/>
            </a:pPr>
            <a:r>
              <a:rPr lang="en-US" sz="2000" dirty="0">
                <a:latin typeface="Calisto MT" pitchFamily="18" charset="0"/>
                <a:ea typeface="+mn-lt"/>
                <a:cs typeface="+mn-lt"/>
              </a:rPr>
              <a:t>The presented attack is the first passive side-channel attack on a hardware RNG embedded in a commercial integrated circuit.</a:t>
            </a:r>
          </a:p>
          <a:p>
            <a:endParaRPr lang="en-US" sz="2000" dirty="0">
              <a:latin typeface="Calisto MT" pitchFamily="18" charset="0"/>
              <a:ea typeface="+mn-lt"/>
              <a:cs typeface="+mn-lt"/>
            </a:endParaRPr>
          </a:p>
          <a:p>
            <a:pPr marL="342900" indent="-342900">
              <a:buFont typeface="Arial"/>
              <a:buChar char="•"/>
            </a:pPr>
            <a:r>
              <a:rPr lang="en-US" sz="2000" dirty="0">
                <a:latin typeface="Calisto MT" pitchFamily="18" charset="0"/>
                <a:ea typeface="+mn-lt"/>
                <a:cs typeface="+mn-lt"/>
              </a:rPr>
              <a:t>The presented iterative re-training algorithm is </a:t>
            </a:r>
            <a:r>
              <a:rPr lang="en-US" sz="2000" b="1" dirty="0">
                <a:latin typeface="Calisto MT" pitchFamily="18" charset="0"/>
                <a:ea typeface="+mn-lt"/>
                <a:cs typeface="+mn-lt"/>
              </a:rPr>
              <a:t>not specific to RNGs </a:t>
            </a:r>
            <a:r>
              <a:rPr lang="en-US" sz="2000" dirty="0">
                <a:latin typeface="Calisto MT" pitchFamily="18" charset="0"/>
                <a:ea typeface="+mn-lt"/>
                <a:cs typeface="+mn-lt"/>
              </a:rPr>
              <a:t>and can be used in the side-channel analysis of other cryptographic algorithms.</a:t>
            </a:r>
            <a:endParaRPr lang="en-US" sz="2000" dirty="0">
              <a:latin typeface="Calisto MT" pitchFamily="18" charset="0"/>
              <a:ea typeface="Calibri"/>
              <a:cs typeface="Calibri"/>
            </a:endParaRPr>
          </a:p>
        </p:txBody>
      </p:sp>
    </p:spTree>
    <p:extLst>
      <p:ext uri="{BB962C8B-B14F-4D97-AF65-F5344CB8AC3E}">
        <p14:creationId xmlns:p14="http://schemas.microsoft.com/office/powerpoint/2010/main" val="412107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pic>
        <p:nvPicPr>
          <p:cNvPr id="1026" name="Picture 2" descr="Plain Black Black, HD wallpaper | Peakp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540"/>
            <a:ext cx="12191999" cy="68454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0A3609-43D8-3E13-9C52-887A6FFFD6F4}"/>
              </a:ext>
            </a:extLst>
          </p:cNvPr>
          <p:cNvSpPr>
            <a:spLocks noGrp="1"/>
          </p:cNvSpPr>
          <p:nvPr>
            <p:ph type="title"/>
          </p:nvPr>
        </p:nvSpPr>
        <p:spPr>
          <a:xfrm>
            <a:off x="861569" y="832880"/>
            <a:ext cx="10516615" cy="588264"/>
          </a:xfrm>
        </p:spPr>
        <p:txBody>
          <a:bodyPr anchor="b">
            <a:normAutofit fontScale="90000"/>
          </a:bodyPr>
          <a:lstStyle/>
          <a:p>
            <a:r>
              <a:rPr lang="en-US" b="1" cap="all" dirty="0">
                <a:solidFill>
                  <a:srgbClr val="92D050"/>
                </a:solidFill>
                <a:latin typeface="Calisto MT" pitchFamily="18" charset="0"/>
                <a:ea typeface="Calibri Light"/>
                <a:cs typeface="Calibri Light"/>
              </a:rPr>
              <a:t>MATERIAL AND METHOD</a:t>
            </a:r>
            <a:endParaRPr lang="en-US" dirty="0">
              <a:solidFill>
                <a:srgbClr val="92D050"/>
              </a:solidFill>
              <a:latin typeface="Calisto MT" pitchFamily="18" charset="0"/>
              <a:ea typeface="Calibri Light"/>
              <a:cs typeface="Calibri Light"/>
            </a:endParaRPr>
          </a:p>
          <a:p>
            <a:endParaRPr lang="en-US" dirty="0">
              <a:ea typeface="Calibri Light"/>
              <a:cs typeface="Calibri Light"/>
            </a:endParaRPr>
          </a:p>
        </p:txBody>
      </p:sp>
      <p:sp>
        <p:nvSpPr>
          <p:cNvPr id="32" name="Rectangle 3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6" y="1634504"/>
            <a:ext cx="10451591"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prstClr val="white"/>
              </a:solidFill>
              <a:latin typeface="Calibri" panose="020F0502020204030204"/>
            </a:endParaRPr>
          </a:p>
        </p:txBody>
      </p:sp>
      <p:sp>
        <p:nvSpPr>
          <p:cNvPr id="5" name="Rounded Rectangle 11">
            <a:extLst>
              <a:ext uri="{FF2B5EF4-FFF2-40B4-BE49-F238E27FC236}">
                <a16:creationId xmlns:a16="http://schemas.microsoft.com/office/drawing/2014/main" id="{485B6A24-FB66-8B2B-2EC3-924E12E75D24}"/>
              </a:ext>
            </a:extLst>
          </p:cNvPr>
          <p:cNvSpPr/>
          <p:nvPr/>
        </p:nvSpPr>
        <p:spPr>
          <a:xfrm>
            <a:off x="1357891" y="1768507"/>
            <a:ext cx="1948009" cy="1095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61">
              <a:spcAft>
                <a:spcPts val="600"/>
              </a:spcAft>
            </a:pPr>
            <a:r>
              <a:rPr lang="en-GB" sz="1500" b="1" dirty="0">
                <a:solidFill>
                  <a:schemeClr val="tx1">
                    <a:lumMod val="95000"/>
                    <a:lumOff val="5000"/>
                  </a:schemeClr>
                </a:solidFill>
                <a:latin typeface="Calisto MT" pitchFamily="18" charset="0"/>
              </a:rPr>
              <a:t>DATA COLLECTION</a:t>
            </a:r>
            <a:endParaRPr lang="en-IN" b="1" dirty="0">
              <a:solidFill>
                <a:schemeClr val="tx1">
                  <a:lumMod val="95000"/>
                  <a:lumOff val="5000"/>
                </a:schemeClr>
              </a:solidFill>
              <a:latin typeface="Calisto MT" pitchFamily="18" charset="0"/>
            </a:endParaRPr>
          </a:p>
        </p:txBody>
      </p:sp>
      <p:sp>
        <p:nvSpPr>
          <p:cNvPr id="7" name="Rectangle 6">
            <a:extLst>
              <a:ext uri="{FF2B5EF4-FFF2-40B4-BE49-F238E27FC236}">
                <a16:creationId xmlns:a16="http://schemas.microsoft.com/office/drawing/2014/main" id="{93C2EF87-CE93-395E-93DE-BD832653392E}"/>
              </a:ext>
            </a:extLst>
          </p:cNvPr>
          <p:cNvSpPr/>
          <p:nvPr/>
        </p:nvSpPr>
        <p:spPr>
          <a:xfrm>
            <a:off x="1510000" y="1192891"/>
            <a:ext cx="1278382" cy="30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61">
              <a:spcAft>
                <a:spcPts val="600"/>
              </a:spcAft>
            </a:pPr>
            <a:r>
              <a:rPr lang="en-IN" sz="1500" dirty="0">
                <a:solidFill>
                  <a:schemeClr val="tx1">
                    <a:lumMod val="95000"/>
                    <a:lumOff val="5000"/>
                  </a:schemeClr>
                </a:solidFill>
                <a:cs typeface="Calibri"/>
              </a:rPr>
              <a:t>Step 1</a:t>
            </a:r>
            <a:endParaRPr lang="en-IN" dirty="0">
              <a:solidFill>
                <a:schemeClr val="tx1">
                  <a:lumMod val="95000"/>
                  <a:lumOff val="5000"/>
                </a:schemeClr>
              </a:solidFill>
            </a:endParaRPr>
          </a:p>
        </p:txBody>
      </p:sp>
      <p:sp>
        <p:nvSpPr>
          <p:cNvPr id="10" name="Rectangle 9">
            <a:extLst>
              <a:ext uri="{FF2B5EF4-FFF2-40B4-BE49-F238E27FC236}">
                <a16:creationId xmlns:a16="http://schemas.microsoft.com/office/drawing/2014/main" id="{D3608D87-02AE-6147-46D5-1493F1190ABC}"/>
              </a:ext>
            </a:extLst>
          </p:cNvPr>
          <p:cNvSpPr/>
          <p:nvPr/>
        </p:nvSpPr>
        <p:spPr>
          <a:xfrm>
            <a:off x="3919555" y="1198035"/>
            <a:ext cx="3409014" cy="30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61">
              <a:spcAft>
                <a:spcPts val="600"/>
              </a:spcAft>
            </a:pPr>
            <a:r>
              <a:rPr lang="en-IN" sz="1500" dirty="0">
                <a:solidFill>
                  <a:schemeClr val="tx1">
                    <a:lumMod val="95000"/>
                    <a:lumOff val="5000"/>
                  </a:schemeClr>
                </a:solidFill>
                <a:cs typeface="Calibri"/>
              </a:rPr>
              <a:t>Step 2</a:t>
            </a:r>
            <a:endParaRPr lang="en-IN" dirty="0">
              <a:solidFill>
                <a:schemeClr val="tx1">
                  <a:lumMod val="95000"/>
                  <a:lumOff val="5000"/>
                </a:schemeClr>
              </a:solidFill>
            </a:endParaRPr>
          </a:p>
        </p:txBody>
      </p:sp>
      <p:sp>
        <p:nvSpPr>
          <p:cNvPr id="11" name="Rectangle 10">
            <a:extLst>
              <a:ext uri="{FF2B5EF4-FFF2-40B4-BE49-F238E27FC236}">
                <a16:creationId xmlns:a16="http://schemas.microsoft.com/office/drawing/2014/main" id="{0C73D423-8944-32C7-BF00-88B72ED56561}"/>
              </a:ext>
            </a:extLst>
          </p:cNvPr>
          <p:cNvSpPr/>
          <p:nvPr/>
        </p:nvSpPr>
        <p:spPr>
          <a:xfrm>
            <a:off x="8805801" y="1189274"/>
            <a:ext cx="1278382" cy="3043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61">
              <a:spcAft>
                <a:spcPts val="600"/>
              </a:spcAft>
            </a:pPr>
            <a:r>
              <a:rPr lang="en-IN" sz="1500" dirty="0">
                <a:solidFill>
                  <a:schemeClr val="tx1">
                    <a:lumMod val="95000"/>
                    <a:lumOff val="5000"/>
                  </a:schemeClr>
                </a:solidFill>
                <a:cs typeface="Calibri"/>
              </a:rPr>
              <a:t>Step 3</a:t>
            </a:r>
            <a:endParaRPr lang="en-IN" dirty="0">
              <a:solidFill>
                <a:schemeClr val="tx1">
                  <a:lumMod val="95000"/>
                  <a:lumOff val="5000"/>
                </a:schemeClr>
              </a:solidFill>
            </a:endParaRPr>
          </a:p>
        </p:txBody>
      </p:sp>
      <p:sp>
        <p:nvSpPr>
          <p:cNvPr id="12" name="Rounded Rectangle 12">
            <a:extLst>
              <a:ext uri="{FF2B5EF4-FFF2-40B4-BE49-F238E27FC236}">
                <a16:creationId xmlns:a16="http://schemas.microsoft.com/office/drawing/2014/main" id="{A4A86168-1B30-34FF-2685-AD5AE4C2D9EA}"/>
              </a:ext>
            </a:extLst>
          </p:cNvPr>
          <p:cNvSpPr/>
          <p:nvPr/>
        </p:nvSpPr>
        <p:spPr>
          <a:xfrm>
            <a:off x="4140395" y="1769264"/>
            <a:ext cx="3073679" cy="1095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61">
              <a:spcAft>
                <a:spcPts val="600"/>
              </a:spcAft>
            </a:pPr>
            <a:r>
              <a:rPr lang="en-GB" sz="1500" b="1" dirty="0">
                <a:solidFill>
                  <a:schemeClr val="tx1">
                    <a:lumMod val="95000"/>
                    <a:lumOff val="5000"/>
                  </a:schemeClr>
                </a:solidFill>
                <a:latin typeface="Calisto MT" pitchFamily="18" charset="0"/>
              </a:rPr>
              <a:t>DATA PROCESSING</a:t>
            </a:r>
            <a:endParaRPr lang="en-IN" b="1" dirty="0">
              <a:solidFill>
                <a:schemeClr val="tx1">
                  <a:lumMod val="95000"/>
                  <a:lumOff val="5000"/>
                </a:schemeClr>
              </a:solidFill>
              <a:latin typeface="Calisto MT" pitchFamily="18" charset="0"/>
            </a:endParaRPr>
          </a:p>
        </p:txBody>
      </p:sp>
      <p:sp>
        <p:nvSpPr>
          <p:cNvPr id="16" name="Rounded Rectangle 13">
            <a:extLst>
              <a:ext uri="{FF2B5EF4-FFF2-40B4-BE49-F238E27FC236}">
                <a16:creationId xmlns:a16="http://schemas.microsoft.com/office/drawing/2014/main" id="{D060CACF-E69D-BD56-0BC3-861D44153ADF}"/>
              </a:ext>
            </a:extLst>
          </p:cNvPr>
          <p:cNvSpPr/>
          <p:nvPr/>
        </p:nvSpPr>
        <p:spPr>
          <a:xfrm>
            <a:off x="8571500" y="1768962"/>
            <a:ext cx="1948009" cy="10957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68061">
              <a:spcAft>
                <a:spcPts val="600"/>
              </a:spcAft>
            </a:pPr>
            <a:r>
              <a:rPr lang="en-GB" sz="1500" b="1" dirty="0">
                <a:solidFill>
                  <a:schemeClr val="tx1">
                    <a:lumMod val="95000"/>
                    <a:lumOff val="5000"/>
                  </a:schemeClr>
                </a:solidFill>
                <a:latin typeface="Calisto MT" pitchFamily="18" charset="0"/>
              </a:rPr>
              <a:t>DATA EXPLORATION</a:t>
            </a:r>
            <a:endParaRPr lang="en-IN" b="1" dirty="0">
              <a:solidFill>
                <a:schemeClr val="tx1">
                  <a:lumMod val="95000"/>
                  <a:lumOff val="5000"/>
                </a:schemeClr>
              </a:solidFill>
              <a:latin typeface="Calisto MT" pitchFamily="18" charset="0"/>
            </a:endParaRPr>
          </a:p>
        </p:txBody>
      </p:sp>
      <p:sp>
        <p:nvSpPr>
          <p:cNvPr id="18" name="Pentagon 3">
            <a:extLst>
              <a:ext uri="{FF2B5EF4-FFF2-40B4-BE49-F238E27FC236}">
                <a16:creationId xmlns:a16="http://schemas.microsoft.com/office/drawing/2014/main" id="{ADF8627C-EC62-2E25-A0C2-2641B33D03C8}"/>
              </a:ext>
            </a:extLst>
          </p:cNvPr>
          <p:cNvSpPr/>
          <p:nvPr/>
        </p:nvSpPr>
        <p:spPr>
          <a:xfrm>
            <a:off x="2912376" y="1192891"/>
            <a:ext cx="365252" cy="30437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2" name="Pentagon 3">
            <a:extLst>
              <a:ext uri="{FF2B5EF4-FFF2-40B4-BE49-F238E27FC236}">
                <a16:creationId xmlns:a16="http://schemas.microsoft.com/office/drawing/2014/main" id="{ADF8627C-EC62-2E25-A0C2-2641B33D03C8}"/>
              </a:ext>
            </a:extLst>
          </p:cNvPr>
          <p:cNvSpPr/>
          <p:nvPr/>
        </p:nvSpPr>
        <p:spPr>
          <a:xfrm>
            <a:off x="7446512" y="1189613"/>
            <a:ext cx="365252" cy="30437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p:txBody>
      </p:sp>
      <p:sp>
        <p:nvSpPr>
          <p:cNvPr id="23" name="TextBox 22">
            <a:extLst>
              <a:ext uri="{FF2B5EF4-FFF2-40B4-BE49-F238E27FC236}">
                <a16:creationId xmlns:a16="http://schemas.microsoft.com/office/drawing/2014/main" id="{22CE6472-EA36-5F30-08E2-3D535B3559C3}"/>
              </a:ext>
            </a:extLst>
          </p:cNvPr>
          <p:cNvSpPr txBox="1"/>
          <p:nvPr/>
        </p:nvSpPr>
        <p:spPr>
          <a:xfrm>
            <a:off x="177425" y="2875013"/>
            <a:ext cx="3305899" cy="3770259"/>
          </a:xfrm>
          <a:prstGeom prst="rect">
            <a:avLst/>
          </a:prstGeom>
          <a:noFill/>
        </p:spPr>
        <p:txBody>
          <a:bodyPr rot="0" spcFirstLastPara="0" vertOverflow="overflow" horzOverflow="overflow" vert="horz" wrap="square" lIns="91436" tIns="45718" rIns="91436" bIns="45718" numCol="1" spcCol="0" rtlCol="0" fromWordArt="0" anchor="t" anchorCtr="0" forceAA="0" compatLnSpc="1">
            <a:prstTxWarp prst="textNoShape">
              <a:avLst/>
            </a:prstTxWarp>
            <a:spAutoFit/>
          </a:bodyPr>
          <a:lstStyle/>
          <a:p>
            <a:pPr defTabSz="768061">
              <a:spcAft>
                <a:spcPts val="600"/>
              </a:spcAft>
            </a:pPr>
            <a:r>
              <a:rPr lang="en-GB" sz="1400" b="1" dirty="0">
                <a:solidFill>
                  <a:srgbClr val="FFC000"/>
                </a:solidFill>
                <a:latin typeface="Calisto MT" pitchFamily="18" charset="0"/>
                <a:cs typeface="Segoe UI"/>
              </a:rPr>
              <a:t>DATABASE :</a:t>
            </a:r>
            <a:r>
              <a:rPr lang="en-GB" sz="1400" b="1" dirty="0">
                <a:solidFill>
                  <a:schemeClr val="bg1"/>
                </a:solidFill>
                <a:latin typeface="Calisto MT" pitchFamily="18" charset="0"/>
                <a:cs typeface="Segoe UI"/>
              </a:rPr>
              <a:t> </a:t>
            </a:r>
            <a:r>
              <a:rPr lang="en-GB" sz="1400" dirty="0">
                <a:solidFill>
                  <a:schemeClr val="bg1"/>
                </a:solidFill>
                <a:latin typeface="Calisto MT" pitchFamily="18" charset="0"/>
                <a:cs typeface="Segoe UI"/>
              </a:rPr>
              <a:t>Web of Science core collection</a:t>
            </a:r>
            <a:endParaRPr lang="en-US" sz="1400" dirty="0">
              <a:solidFill>
                <a:schemeClr val="bg1"/>
              </a:solidFill>
              <a:latin typeface="Calisto MT" pitchFamily="18" charset="0"/>
              <a:cs typeface="Segoe UI"/>
            </a:endParaRPr>
          </a:p>
          <a:p>
            <a:pPr defTabSz="768061">
              <a:spcAft>
                <a:spcPts val="600"/>
              </a:spcAft>
            </a:pPr>
            <a:endParaRPr lang="en-GB" sz="1400" dirty="0">
              <a:solidFill>
                <a:schemeClr val="bg1"/>
              </a:solidFill>
              <a:latin typeface="Calisto MT" pitchFamily="18" charset="0"/>
              <a:cs typeface="Segoe UI"/>
            </a:endParaRPr>
          </a:p>
          <a:p>
            <a:pPr defTabSz="768061">
              <a:spcAft>
                <a:spcPts val="600"/>
              </a:spcAft>
            </a:pPr>
            <a:r>
              <a:rPr lang="en-GB" sz="1400" b="1" dirty="0">
                <a:solidFill>
                  <a:srgbClr val="FFC000"/>
                </a:solidFill>
                <a:latin typeface="Calisto MT" pitchFamily="18" charset="0"/>
                <a:cs typeface="Segoe UI"/>
              </a:rPr>
              <a:t>SEARCH STRING :</a:t>
            </a:r>
            <a:r>
              <a:rPr lang="en-GB" sz="1400" b="1" dirty="0">
                <a:solidFill>
                  <a:schemeClr val="bg1"/>
                </a:solidFill>
                <a:latin typeface="Calisto MT" pitchFamily="18" charset="0"/>
                <a:cs typeface="Segoe UI"/>
              </a:rPr>
              <a:t> </a:t>
            </a:r>
            <a:endParaRPr lang="en-US" sz="1400" dirty="0">
              <a:solidFill>
                <a:schemeClr val="bg1"/>
              </a:solidFill>
              <a:latin typeface="Calisto MT" pitchFamily="18" charset="0"/>
              <a:cs typeface="Segoe UI"/>
            </a:endParaRPr>
          </a:p>
          <a:p>
            <a:pPr defTabSz="768061">
              <a:spcAft>
                <a:spcPts val="600"/>
              </a:spcAft>
            </a:pPr>
            <a:r>
              <a:rPr lang="en-GB" sz="1400" dirty="0">
                <a:solidFill>
                  <a:schemeClr val="bg1"/>
                </a:solidFill>
                <a:latin typeface="Calisto MT" pitchFamily="18" charset="0"/>
                <a:cs typeface="Segoe UI"/>
              </a:rPr>
              <a:t>TS = ( “QUANTUM COMPUT” ) Refined by : Document Types : Article; Language; English;</a:t>
            </a:r>
            <a:endParaRPr lang="en-US" sz="1400" dirty="0">
              <a:solidFill>
                <a:schemeClr val="bg1"/>
              </a:solidFill>
              <a:latin typeface="Calisto MT" pitchFamily="18" charset="0"/>
              <a:cs typeface="Segoe UI"/>
            </a:endParaRPr>
          </a:p>
          <a:p>
            <a:pPr defTabSz="768061">
              <a:spcAft>
                <a:spcPts val="600"/>
              </a:spcAft>
            </a:pPr>
            <a:endParaRPr lang="en-GB" sz="1400" dirty="0">
              <a:solidFill>
                <a:schemeClr val="bg1"/>
              </a:solidFill>
              <a:latin typeface="Calisto MT" pitchFamily="18" charset="0"/>
              <a:cs typeface="Segoe UI"/>
            </a:endParaRPr>
          </a:p>
          <a:p>
            <a:pPr defTabSz="768061">
              <a:spcAft>
                <a:spcPts val="600"/>
              </a:spcAft>
            </a:pPr>
            <a:r>
              <a:rPr lang="en-GB" sz="1400" b="1" dirty="0">
                <a:solidFill>
                  <a:srgbClr val="FFC000"/>
                </a:solidFill>
                <a:latin typeface="Calisto MT" pitchFamily="18" charset="0"/>
                <a:cs typeface="Segoe UI"/>
              </a:rPr>
              <a:t>WEB OF SCIENCE INDEX </a:t>
            </a:r>
            <a:r>
              <a:rPr lang="en-GB" sz="1400" b="1" dirty="0">
                <a:solidFill>
                  <a:schemeClr val="bg1"/>
                </a:solidFill>
                <a:latin typeface="Calisto MT" pitchFamily="18" charset="0"/>
                <a:cs typeface="Segoe UI"/>
              </a:rPr>
              <a:t>: </a:t>
            </a:r>
            <a:r>
              <a:rPr lang="en-GB" sz="1400" dirty="0">
                <a:solidFill>
                  <a:schemeClr val="bg1"/>
                </a:solidFill>
                <a:latin typeface="Calisto MT" pitchFamily="18" charset="0"/>
                <a:cs typeface="Segoe UI"/>
              </a:rPr>
              <a:t>SCI – EXPANDED;</a:t>
            </a:r>
            <a:endParaRPr lang="en-US" sz="1400" dirty="0">
              <a:solidFill>
                <a:schemeClr val="bg1"/>
              </a:solidFill>
              <a:latin typeface="Calisto MT" pitchFamily="18" charset="0"/>
              <a:cs typeface="Segoe UI"/>
            </a:endParaRPr>
          </a:p>
          <a:p>
            <a:pPr defTabSz="768061">
              <a:spcAft>
                <a:spcPts val="600"/>
              </a:spcAft>
            </a:pPr>
            <a:endParaRPr lang="en-GB" sz="1400" dirty="0">
              <a:solidFill>
                <a:schemeClr val="bg1"/>
              </a:solidFill>
              <a:latin typeface="Calisto MT" pitchFamily="18" charset="0"/>
              <a:cs typeface="Segoe UI"/>
            </a:endParaRPr>
          </a:p>
          <a:p>
            <a:pPr defTabSz="768061">
              <a:spcAft>
                <a:spcPts val="600"/>
              </a:spcAft>
            </a:pPr>
            <a:r>
              <a:rPr lang="en-GB" sz="1400" b="1" dirty="0">
                <a:solidFill>
                  <a:srgbClr val="FFC000"/>
                </a:solidFill>
                <a:latin typeface="Calisto MT" pitchFamily="18" charset="0"/>
                <a:cs typeface="Segoe UI"/>
              </a:rPr>
              <a:t>PUBLICATION YEARS :</a:t>
            </a:r>
            <a:r>
              <a:rPr lang="en-GB" sz="1400" b="1" dirty="0">
                <a:solidFill>
                  <a:schemeClr val="bg1"/>
                </a:solidFill>
                <a:latin typeface="Calisto MT" pitchFamily="18" charset="0"/>
                <a:cs typeface="Segoe UI"/>
              </a:rPr>
              <a:t> </a:t>
            </a:r>
            <a:r>
              <a:rPr lang="en-GB" sz="1400" dirty="0">
                <a:solidFill>
                  <a:schemeClr val="bg1"/>
                </a:solidFill>
                <a:latin typeface="Calisto MT" pitchFamily="18" charset="0"/>
                <a:cs typeface="Segoe UI"/>
              </a:rPr>
              <a:t>1990 – 2020;</a:t>
            </a:r>
            <a:endParaRPr lang="en-US" sz="1400" dirty="0">
              <a:solidFill>
                <a:schemeClr val="bg1"/>
              </a:solidFill>
              <a:latin typeface="Calisto MT" pitchFamily="18" charset="0"/>
              <a:cs typeface="Segoe UI"/>
            </a:endParaRPr>
          </a:p>
          <a:p>
            <a:pPr defTabSz="768061">
              <a:spcAft>
                <a:spcPts val="600"/>
              </a:spcAft>
            </a:pPr>
            <a:r>
              <a:rPr lang="en-GB" sz="1400" b="1" dirty="0">
                <a:solidFill>
                  <a:srgbClr val="FFC000"/>
                </a:solidFill>
                <a:latin typeface="Calisto MT" pitchFamily="18" charset="0"/>
                <a:cs typeface="Segoe UI"/>
              </a:rPr>
              <a:t>RESULTS :</a:t>
            </a:r>
            <a:r>
              <a:rPr lang="en-GB" sz="1400" b="1" dirty="0">
                <a:solidFill>
                  <a:schemeClr val="bg1"/>
                </a:solidFill>
                <a:latin typeface="Calisto MT" pitchFamily="18" charset="0"/>
                <a:cs typeface="Segoe UI"/>
              </a:rPr>
              <a:t> </a:t>
            </a:r>
            <a:r>
              <a:rPr lang="en-GB" sz="1400" dirty="0">
                <a:solidFill>
                  <a:schemeClr val="bg1"/>
                </a:solidFill>
                <a:latin typeface="Calisto MT" pitchFamily="18" charset="0"/>
                <a:cs typeface="Segoe UI"/>
              </a:rPr>
              <a:t>14132 articles;</a:t>
            </a:r>
            <a:endParaRPr lang="en-IN" sz="1400" dirty="0">
              <a:solidFill>
                <a:schemeClr val="bg1"/>
              </a:solidFill>
              <a:latin typeface="Calisto MT" pitchFamily="18" charset="0"/>
              <a:cs typeface="Segoe UI"/>
            </a:endParaRPr>
          </a:p>
          <a:p>
            <a:pPr>
              <a:spcAft>
                <a:spcPts val="600"/>
              </a:spcAft>
            </a:pPr>
            <a:endParaRPr lang="en-US" sz="1200" dirty="0">
              <a:solidFill>
                <a:schemeClr val="bg1"/>
              </a:solidFill>
              <a:ea typeface="Calibri"/>
              <a:cs typeface="Calibri"/>
            </a:endParaRPr>
          </a:p>
        </p:txBody>
      </p:sp>
      <p:sp>
        <p:nvSpPr>
          <p:cNvPr id="24" name="TextBox 1">
            <a:extLst>
              <a:ext uri="{FF2B5EF4-FFF2-40B4-BE49-F238E27FC236}">
                <a16:creationId xmlns:a16="http://schemas.microsoft.com/office/drawing/2014/main" id="{9DB11080-0F97-74A4-11EE-C938A13246EA}"/>
              </a:ext>
            </a:extLst>
          </p:cNvPr>
          <p:cNvSpPr txBox="1"/>
          <p:nvPr/>
        </p:nvSpPr>
        <p:spPr>
          <a:xfrm>
            <a:off x="3592507" y="2883115"/>
            <a:ext cx="4771189" cy="3801037"/>
          </a:xfrm>
          <a:prstGeom prst="rect">
            <a:avLst/>
          </a:prstGeom>
          <a:noFill/>
        </p:spPr>
        <p:txBody>
          <a:bodyPr wrap="square" lIns="91436" tIns="45718" rIns="91436" bIns="45718"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8061">
              <a:spcAft>
                <a:spcPts val="600"/>
              </a:spcAft>
            </a:pPr>
            <a:r>
              <a:rPr lang="en-GB" sz="1400" b="1" dirty="0">
                <a:solidFill>
                  <a:srgbClr val="FFC000"/>
                </a:solidFill>
                <a:latin typeface="Calisto MT"/>
              </a:rPr>
              <a:t>UNIT OF ANALYSIS : </a:t>
            </a:r>
            <a:r>
              <a:rPr lang="en-GB" sz="1400" dirty="0">
                <a:solidFill>
                  <a:schemeClr val="bg1"/>
                </a:solidFill>
                <a:latin typeface="Calisto MT"/>
              </a:rPr>
              <a:t>DE tag (Original Keywords)</a:t>
            </a:r>
          </a:p>
          <a:p>
            <a:pPr defTabSz="768061">
              <a:spcAft>
                <a:spcPts val="600"/>
              </a:spcAft>
            </a:pPr>
            <a:endParaRPr lang="en-GB" sz="1400" dirty="0">
              <a:solidFill>
                <a:schemeClr val="bg1"/>
              </a:solidFill>
              <a:latin typeface="Calisto MT" pitchFamily="18" charset="0"/>
            </a:endParaRPr>
          </a:p>
          <a:p>
            <a:pPr defTabSz="768061">
              <a:spcAft>
                <a:spcPts val="600"/>
              </a:spcAft>
            </a:pPr>
            <a:r>
              <a:rPr lang="en-GB" sz="1400" b="1" dirty="0">
                <a:solidFill>
                  <a:srgbClr val="FFC000"/>
                </a:solidFill>
                <a:latin typeface="Calisto MT"/>
              </a:rPr>
              <a:t>DATA CLEANING :</a:t>
            </a:r>
            <a:r>
              <a:rPr lang="en-GB" sz="1400" b="1" dirty="0">
                <a:solidFill>
                  <a:schemeClr val="bg1"/>
                </a:solidFill>
                <a:latin typeface="Calisto MT"/>
              </a:rPr>
              <a:t> </a:t>
            </a:r>
          </a:p>
          <a:p>
            <a:pPr defTabSz="768061">
              <a:spcAft>
                <a:spcPts val="600"/>
              </a:spcAft>
            </a:pPr>
            <a:r>
              <a:rPr lang="en-GB" sz="1400" dirty="0">
                <a:solidFill>
                  <a:schemeClr val="bg1"/>
                </a:solidFill>
                <a:latin typeface="Calisto MT"/>
              </a:rPr>
              <a:t>	(i) Removing Keywords not include  “Quantum”</a:t>
            </a:r>
          </a:p>
          <a:p>
            <a:pPr defTabSz="768061">
              <a:spcAft>
                <a:spcPts val="600"/>
              </a:spcAft>
            </a:pPr>
            <a:r>
              <a:rPr lang="en-GB" sz="1400" dirty="0">
                <a:solidFill>
                  <a:schemeClr val="bg1"/>
                </a:solidFill>
                <a:latin typeface="Calisto MT"/>
              </a:rPr>
              <a:t>	(ii) Merging Keywords with the same meaning ( E.g. Quantum Computation and Quantum Computing</a:t>
            </a:r>
          </a:p>
          <a:p>
            <a:pPr defTabSz="768061">
              <a:spcAft>
                <a:spcPts val="600"/>
              </a:spcAft>
            </a:pPr>
            <a:r>
              <a:rPr lang="en-GB" sz="1400" dirty="0">
                <a:solidFill>
                  <a:schemeClr val="bg1"/>
                </a:solidFill>
                <a:latin typeface="Calisto MT"/>
              </a:rPr>
              <a:t>	(iii) Word Standardization : Combining Keywords with same structure ( E.g. Quantum Bits and Qubit).</a:t>
            </a:r>
          </a:p>
          <a:p>
            <a:pPr defTabSz="768061">
              <a:spcAft>
                <a:spcPts val="600"/>
              </a:spcAft>
            </a:pPr>
            <a:endParaRPr lang="en-GB" sz="1400" dirty="0">
              <a:solidFill>
                <a:schemeClr val="bg1"/>
              </a:solidFill>
              <a:latin typeface="Calisto MT" pitchFamily="18" charset="0"/>
            </a:endParaRPr>
          </a:p>
          <a:p>
            <a:pPr defTabSz="768061">
              <a:spcAft>
                <a:spcPts val="600"/>
              </a:spcAft>
            </a:pPr>
            <a:r>
              <a:rPr lang="en-GB" sz="1400" b="1" dirty="0">
                <a:solidFill>
                  <a:srgbClr val="FFC000"/>
                </a:solidFill>
                <a:latin typeface="Calisto MT"/>
              </a:rPr>
              <a:t>NETWORK BUILDINGS :</a:t>
            </a:r>
            <a:r>
              <a:rPr lang="en-GB" sz="1400" b="1" dirty="0">
                <a:solidFill>
                  <a:schemeClr val="bg1"/>
                </a:solidFill>
                <a:latin typeface="Calisto MT"/>
              </a:rPr>
              <a:t> </a:t>
            </a:r>
            <a:endParaRPr lang="en-GB" sz="1400" b="1" dirty="0">
              <a:solidFill>
                <a:schemeClr val="bg1"/>
              </a:solidFill>
              <a:latin typeface="Calisto MT" pitchFamily="18" charset="0"/>
            </a:endParaRPr>
          </a:p>
          <a:p>
            <a:pPr defTabSz="768061">
              <a:spcAft>
                <a:spcPts val="600"/>
              </a:spcAft>
            </a:pPr>
            <a:r>
              <a:rPr lang="en-GB" sz="1400" dirty="0">
                <a:solidFill>
                  <a:schemeClr val="bg1"/>
                </a:solidFill>
                <a:latin typeface="Calisto MT"/>
              </a:rPr>
              <a:t>	(i) Splitting sample into three periods ( 1990 – 2000, 2001 – 2010 , 2011 – 2020)</a:t>
            </a:r>
          </a:p>
          <a:p>
            <a:pPr defTabSz="768061">
              <a:spcAft>
                <a:spcPts val="600"/>
              </a:spcAft>
            </a:pPr>
            <a:r>
              <a:rPr lang="en-GB" sz="1400" dirty="0">
                <a:solidFill>
                  <a:schemeClr val="bg1"/>
                </a:solidFill>
                <a:latin typeface="Calisto MT"/>
              </a:rPr>
              <a:t>	(ii) Building networks of Keywords using Sci2 tool V.1.3</a:t>
            </a:r>
            <a:endParaRPr lang="en-IN" sz="1400" dirty="0">
              <a:solidFill>
                <a:schemeClr val="bg1"/>
              </a:solidFill>
              <a:latin typeface="Calisto MT"/>
            </a:endParaRPr>
          </a:p>
        </p:txBody>
      </p:sp>
      <p:sp>
        <p:nvSpPr>
          <p:cNvPr id="25" name="TextBox 1">
            <a:extLst>
              <a:ext uri="{FF2B5EF4-FFF2-40B4-BE49-F238E27FC236}">
                <a16:creationId xmlns:a16="http://schemas.microsoft.com/office/drawing/2014/main" id="{FED7DB6F-188D-68F0-2527-02D4CE198DF8}"/>
              </a:ext>
            </a:extLst>
          </p:cNvPr>
          <p:cNvSpPr txBox="1"/>
          <p:nvPr/>
        </p:nvSpPr>
        <p:spPr>
          <a:xfrm>
            <a:off x="8568417" y="3018988"/>
            <a:ext cx="3359736" cy="2862318"/>
          </a:xfrm>
          <a:prstGeom prst="rect">
            <a:avLst/>
          </a:prstGeom>
          <a:noFill/>
        </p:spPr>
        <p:txBody>
          <a:bodyPr wrap="square" lIns="91436" tIns="45718" rIns="91436" bIns="45718"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68061">
              <a:spcAft>
                <a:spcPts val="600"/>
              </a:spcAft>
            </a:pPr>
            <a:r>
              <a:rPr lang="en-GB" sz="1600" b="1" dirty="0">
                <a:solidFill>
                  <a:srgbClr val="FFC000"/>
                </a:solidFill>
                <a:latin typeface="Calisto MT"/>
              </a:rPr>
              <a:t>NETWORK VISUALIZATION </a:t>
            </a:r>
            <a:r>
              <a:rPr lang="en-GB" sz="1600" dirty="0">
                <a:solidFill>
                  <a:schemeClr val="bg1"/>
                </a:solidFill>
                <a:latin typeface="Calisto MT"/>
              </a:rPr>
              <a:t>using Gephi software V.3.6.5</a:t>
            </a:r>
          </a:p>
          <a:p>
            <a:pPr defTabSz="768061">
              <a:spcAft>
                <a:spcPts val="600"/>
              </a:spcAft>
            </a:pPr>
            <a:endParaRPr lang="en-GB" sz="1600" dirty="0">
              <a:solidFill>
                <a:schemeClr val="bg1"/>
              </a:solidFill>
              <a:latin typeface="Calisto MT" pitchFamily="18" charset="0"/>
            </a:endParaRPr>
          </a:p>
          <a:p>
            <a:pPr defTabSz="768061">
              <a:spcAft>
                <a:spcPts val="600"/>
              </a:spcAft>
            </a:pPr>
            <a:r>
              <a:rPr lang="en-GB" sz="1600" b="1" dirty="0">
                <a:solidFill>
                  <a:srgbClr val="FFC000"/>
                </a:solidFill>
                <a:latin typeface="Calisto MT"/>
              </a:rPr>
              <a:t>NETWORK ANALYSIS USING SCI2 TOOL :</a:t>
            </a:r>
            <a:r>
              <a:rPr lang="en-GB" sz="1600" b="1" dirty="0">
                <a:solidFill>
                  <a:schemeClr val="bg1"/>
                </a:solidFill>
                <a:latin typeface="Calisto MT"/>
              </a:rPr>
              <a:t> </a:t>
            </a:r>
            <a:endParaRPr lang="en-GB" sz="1600" b="1" dirty="0">
              <a:solidFill>
                <a:schemeClr val="bg1"/>
              </a:solidFill>
              <a:latin typeface="Calisto MT" pitchFamily="18" charset="0"/>
            </a:endParaRPr>
          </a:p>
          <a:p>
            <a:pPr defTabSz="768061">
              <a:spcAft>
                <a:spcPts val="600"/>
              </a:spcAft>
            </a:pPr>
            <a:r>
              <a:rPr lang="en-GB" sz="1600" dirty="0">
                <a:solidFill>
                  <a:schemeClr val="bg1"/>
                </a:solidFill>
                <a:latin typeface="Calisto MT"/>
              </a:rPr>
              <a:t>	(i) Calculating Degree Centrality, Betweenness Centrality, Closeness Centrality</a:t>
            </a:r>
          </a:p>
          <a:p>
            <a:pPr defTabSz="768061">
              <a:spcAft>
                <a:spcPts val="600"/>
              </a:spcAft>
            </a:pPr>
            <a:r>
              <a:rPr lang="en-GB" sz="1600" dirty="0">
                <a:solidFill>
                  <a:schemeClr val="bg1"/>
                </a:solidFill>
                <a:latin typeface="Calisto MT"/>
              </a:rPr>
              <a:t>	(ii) Identifying the emerging technologies over time.</a:t>
            </a:r>
            <a:endParaRPr lang="en-IN" sz="1600" dirty="0">
              <a:solidFill>
                <a:schemeClr val="bg1"/>
              </a:solidFill>
              <a:latin typeface="Calisto MT"/>
            </a:endParaRPr>
          </a:p>
        </p:txBody>
      </p:sp>
    </p:spTree>
    <p:extLst>
      <p:ext uri="{BB962C8B-B14F-4D97-AF65-F5344CB8AC3E}">
        <p14:creationId xmlns:p14="http://schemas.microsoft.com/office/powerpoint/2010/main" val="41612754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1233CB-71C7-1778-7D7F-FE00B308185E}"/>
              </a:ext>
            </a:extLst>
          </p:cNvPr>
          <p:cNvSpPr txBox="1"/>
          <p:nvPr/>
        </p:nvSpPr>
        <p:spPr>
          <a:xfrm>
            <a:off x="0" y="114625"/>
            <a:ext cx="12066812" cy="83407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b="1" dirty="0">
                <a:latin typeface="Calisto MT" pitchFamily="18" charset="0"/>
                <a:cs typeface="Calibri"/>
              </a:rPr>
              <a:t>Conclusion : </a:t>
            </a:r>
          </a:p>
          <a:p>
            <a:pPr algn="l"/>
            <a:endParaRPr lang="en-US" sz="1600" b="1" dirty="0">
              <a:latin typeface="Calisto MT" pitchFamily="18" charset="0"/>
              <a:cs typeface="Calibri"/>
            </a:endParaRPr>
          </a:p>
          <a:p>
            <a:pPr marL="342900" indent="-342900">
              <a:buFont typeface="Arial"/>
              <a:buChar char="•"/>
            </a:pPr>
            <a:r>
              <a:rPr lang="en-US" sz="2000" dirty="0">
                <a:latin typeface="Calisto MT" pitchFamily="18" charset="0"/>
                <a:ea typeface="+mn-lt"/>
                <a:cs typeface="+mn-lt"/>
              </a:rPr>
              <a:t>Objective of this thesis was to explore the impact that deep learning-based side-channel attacks have on the implementations of lattice based PQC algorithms.</a:t>
            </a:r>
          </a:p>
          <a:p>
            <a:pPr marL="342900" indent="-342900">
              <a:buFont typeface="Arial"/>
              <a:buChar char="•"/>
            </a:pPr>
            <a:r>
              <a:rPr lang="en-US" sz="2000" b="1" dirty="0">
                <a:latin typeface="Calisto MT" pitchFamily="18" charset="0"/>
                <a:ea typeface="+mn-lt"/>
                <a:cs typeface="+mn-lt"/>
              </a:rPr>
              <a:t>Deep Learning Attacks on Masked Implementations(chapter 3)</a:t>
            </a:r>
            <a:endParaRPr lang="en-US" sz="2000" dirty="0">
              <a:latin typeface="Calisto MT" pitchFamily="18" charset="0"/>
              <a:cs typeface="Calibri"/>
            </a:endParaRPr>
          </a:p>
          <a:p>
            <a:pPr marL="342900" indent="-342900">
              <a:buFont typeface="Arial"/>
              <a:buChar char="•"/>
            </a:pPr>
            <a:r>
              <a:rPr lang="en-US" sz="2000" dirty="0">
                <a:latin typeface="Calisto MT" pitchFamily="18" charset="0"/>
                <a:ea typeface="+mn-lt"/>
                <a:cs typeface="+mn-lt"/>
              </a:rPr>
              <a:t>Deep learning can bypass masking countermeasures</a:t>
            </a:r>
            <a:endParaRPr lang="en-US" dirty="0">
              <a:latin typeface="Calisto MT" pitchFamily="18" charset="0"/>
              <a:cs typeface="Calibri"/>
            </a:endParaRPr>
          </a:p>
          <a:p>
            <a:pPr marL="342900" indent="-342900">
              <a:buFont typeface="Arial"/>
              <a:buChar char="•"/>
            </a:pPr>
            <a:r>
              <a:rPr lang="en-US" sz="2000" dirty="0">
                <a:latin typeface="Calisto MT" pitchFamily="18" charset="0"/>
                <a:ea typeface="+mn-lt"/>
                <a:cs typeface="+mn-lt"/>
              </a:rPr>
              <a:t>Higher-order masking offers limited protection</a:t>
            </a:r>
            <a:endParaRPr lang="en-US" dirty="0">
              <a:latin typeface="Calisto MT" pitchFamily="18" charset="0"/>
              <a:cs typeface="Calibri"/>
            </a:endParaRPr>
          </a:p>
          <a:p>
            <a:pPr marL="342900" indent="-342900">
              <a:buFont typeface="Arial"/>
              <a:buChar char="•"/>
            </a:pPr>
            <a:r>
              <a:rPr lang="en-US" sz="2000" dirty="0">
                <a:latin typeface="Calisto MT" pitchFamily="18" charset="0"/>
                <a:ea typeface="+mn-lt"/>
                <a:cs typeface="+mn-lt"/>
              </a:rPr>
              <a:t>Complexity of attacks grows linearly with number of shares</a:t>
            </a:r>
            <a:endParaRPr lang="en-US" dirty="0">
              <a:latin typeface="Calisto MT" pitchFamily="18" charset="0"/>
              <a:cs typeface="Calibri"/>
            </a:endParaRPr>
          </a:p>
          <a:p>
            <a:pPr marL="342900" indent="-342900">
              <a:buFont typeface="Arial"/>
              <a:buChar char="•"/>
            </a:pPr>
            <a:r>
              <a:rPr lang="en-US" sz="2000" b="1" dirty="0">
                <a:latin typeface="Calisto MT" pitchFamily="18" charset="0"/>
                <a:ea typeface="+mn-lt"/>
                <a:cs typeface="+mn-lt"/>
              </a:rPr>
              <a:t>Deep Learning Attacks on Shuffled Implementations(chapter 4)</a:t>
            </a:r>
            <a:endParaRPr lang="en-US" sz="2000" b="1" dirty="0">
              <a:latin typeface="Calisto MT" pitchFamily="18" charset="0"/>
              <a:cs typeface="Calibri"/>
            </a:endParaRPr>
          </a:p>
          <a:p>
            <a:pPr>
              <a:buFont typeface="Arial"/>
              <a:buChar char="•"/>
            </a:pPr>
            <a:r>
              <a:rPr lang="en-US" sz="2000" dirty="0">
                <a:latin typeface="Calisto MT" pitchFamily="18" charset="0"/>
                <a:ea typeface="+mn-lt"/>
                <a:cs typeface="+mn-lt"/>
              </a:rPr>
              <a:t>    Deep learning can recover messages from shuffled implementations</a:t>
            </a:r>
            <a:endParaRPr lang="en-US" sz="2000" b="1" dirty="0">
              <a:latin typeface="Calisto MT" pitchFamily="18" charset="0"/>
              <a:cs typeface="Calibri"/>
            </a:endParaRPr>
          </a:p>
          <a:p>
            <a:pPr>
              <a:buFont typeface="Arial"/>
              <a:buChar char="•"/>
            </a:pPr>
            <a:r>
              <a:rPr lang="en-US" sz="2000" dirty="0">
                <a:latin typeface="Calisto MT" pitchFamily="18" charset="0"/>
                <a:ea typeface="+mn-lt"/>
                <a:cs typeface="+mn-lt"/>
              </a:rPr>
              <a:t>    FY index-based method is more efficient than HW-based method</a:t>
            </a:r>
            <a:endParaRPr lang="en-US" dirty="0">
              <a:latin typeface="Calisto MT" pitchFamily="18" charset="0"/>
              <a:ea typeface="+mn-lt"/>
              <a:cs typeface="+mn-lt"/>
            </a:endParaRPr>
          </a:p>
          <a:p>
            <a:pPr>
              <a:buFont typeface="Arial"/>
              <a:buChar char="•"/>
            </a:pPr>
            <a:r>
              <a:rPr lang="en-US" sz="2000" b="1" dirty="0">
                <a:latin typeface="Calisto MT" pitchFamily="18" charset="0"/>
                <a:ea typeface="+mn-lt"/>
                <a:cs typeface="+mn-lt"/>
              </a:rPr>
              <a:t>    Deep Learning Attacks on Hardware Implementations(chapter 5,6)</a:t>
            </a:r>
            <a:endParaRPr lang="en-US" sz="2000" dirty="0">
              <a:latin typeface="Calisto MT" pitchFamily="18" charset="0"/>
              <a:cs typeface="Calibri"/>
            </a:endParaRPr>
          </a:p>
          <a:p>
            <a:pPr>
              <a:buFont typeface="Arial"/>
              <a:buChar char="•"/>
            </a:pPr>
            <a:r>
              <a:rPr lang="en-US" sz="2000" dirty="0">
                <a:latin typeface="Calisto MT" pitchFamily="18" charset="0"/>
                <a:ea typeface="+mn-lt"/>
                <a:cs typeface="+mn-lt"/>
              </a:rPr>
              <a:t>    Deep learning can attack hardware implementations of LWE/LWR PQC algorithms</a:t>
            </a:r>
            <a:endParaRPr lang="en-US" dirty="0">
              <a:latin typeface="Calisto MT" pitchFamily="18" charset="0"/>
            </a:endParaRPr>
          </a:p>
          <a:p>
            <a:pPr>
              <a:buFont typeface="Arial"/>
              <a:buChar char="•"/>
            </a:pPr>
            <a:r>
              <a:rPr lang="en-US" sz="2000" dirty="0">
                <a:latin typeface="Calisto MT" pitchFamily="18" charset="0"/>
                <a:ea typeface="+mn-lt"/>
                <a:cs typeface="+mn-lt"/>
              </a:rPr>
              <a:t>    Sliced multi-bit error injection method is effective for hardware attacks</a:t>
            </a:r>
            <a:endParaRPr lang="en-US" dirty="0">
              <a:latin typeface="Calisto MT" pitchFamily="18" charset="0"/>
            </a:endParaRPr>
          </a:p>
          <a:p>
            <a:pPr>
              <a:buFont typeface="Arial"/>
              <a:buChar char="•"/>
            </a:pPr>
            <a:r>
              <a:rPr lang="en-US" sz="2000" dirty="0">
                <a:latin typeface="Calisto MT" pitchFamily="18" charset="0"/>
                <a:ea typeface="+mn-lt"/>
                <a:cs typeface="+mn-lt"/>
              </a:rPr>
              <a:t>    Deep Learning Attacks on Random Number Generators</a:t>
            </a:r>
            <a:endParaRPr lang="en-US" sz="2000" dirty="0">
              <a:latin typeface="Calisto MT" pitchFamily="18" charset="0"/>
              <a:cs typeface="Calibri"/>
            </a:endParaRPr>
          </a:p>
          <a:p>
            <a:pPr>
              <a:buFont typeface="Arial"/>
              <a:buChar char="•"/>
            </a:pPr>
            <a:r>
              <a:rPr lang="en-US" sz="2000" dirty="0">
                <a:latin typeface="Calisto MT" pitchFamily="18" charset="0"/>
                <a:ea typeface="+mn-lt"/>
                <a:cs typeface="+mn-lt"/>
              </a:rPr>
              <a:t>    Deep learning can recover the Hamming weight of random numbers</a:t>
            </a:r>
            <a:endParaRPr lang="en-US" sz="2000" dirty="0">
              <a:latin typeface="Calisto MT" pitchFamily="18" charset="0"/>
              <a:cs typeface="Calibri"/>
            </a:endParaRPr>
          </a:p>
          <a:p>
            <a:pPr>
              <a:buFont typeface="Arial"/>
              <a:buChar char="•"/>
            </a:pPr>
            <a:r>
              <a:rPr lang="en-US" sz="2000" dirty="0">
                <a:latin typeface="Calisto MT" pitchFamily="18" charset="0"/>
                <a:ea typeface="+mn-lt"/>
                <a:cs typeface="+mn-lt"/>
              </a:rPr>
              <a:t>    This reduces the complexity of brute-force attacks</a:t>
            </a:r>
            <a:endParaRPr lang="en-US" dirty="0">
              <a:latin typeface="Calisto MT" pitchFamily="18" charset="0"/>
            </a:endParaRPr>
          </a:p>
          <a:p>
            <a:pPr marL="456565"/>
            <a:r>
              <a:rPr lang="en-US" sz="2000" dirty="0">
                <a:latin typeface="Calisto MT" pitchFamily="18" charset="0"/>
                <a:cs typeface="Calibri"/>
              </a:rPr>
              <a:t>From various chapters we are getting more than one conclusion but if we combine them all it says </a:t>
            </a:r>
            <a:endParaRPr lang="en-US" sz="2000" dirty="0">
              <a:latin typeface="Calisto MT" pitchFamily="18" charset="0"/>
              <a:ea typeface="+mn-lt"/>
              <a:cs typeface="+mn-lt"/>
            </a:endParaRPr>
          </a:p>
          <a:p>
            <a:pPr marL="742315" indent="-285750">
              <a:buFont typeface="Arial"/>
              <a:buChar char="•"/>
            </a:pPr>
            <a:r>
              <a:rPr lang="en-US" sz="2000" dirty="0">
                <a:latin typeface="Calisto MT" pitchFamily="18" charset="0"/>
                <a:ea typeface="+mn-lt"/>
                <a:cs typeface="+mn-lt"/>
              </a:rPr>
              <a:t>Deep learning poses a significant threat to the security of lattice-based PQC algorithms</a:t>
            </a:r>
          </a:p>
          <a:p>
            <a:pPr marL="742315" lvl="1" indent="-285750">
              <a:buFont typeface="Arial"/>
              <a:buChar char="•"/>
            </a:pPr>
            <a:r>
              <a:rPr lang="en-US" sz="2000" dirty="0">
                <a:latin typeface="Calisto MT" pitchFamily="18" charset="0"/>
                <a:ea typeface="+mn-lt"/>
                <a:cs typeface="+mn-lt"/>
              </a:rPr>
              <a:t>Traditional countermeasures are not sufficient to protect against deep learning attacks</a:t>
            </a:r>
            <a:endParaRPr lang="en-US" dirty="0">
              <a:latin typeface="Calisto MT" pitchFamily="18" charset="0"/>
              <a:ea typeface="+mn-lt"/>
              <a:cs typeface="+mn-lt"/>
            </a:endParaRPr>
          </a:p>
          <a:p>
            <a:pPr marL="742315" lvl="1" indent="-285750">
              <a:buFont typeface="Arial"/>
              <a:buChar char="•"/>
            </a:pPr>
            <a:r>
              <a:rPr lang="en-US" sz="2000" dirty="0">
                <a:latin typeface="Calisto MT" pitchFamily="18" charset="0"/>
                <a:ea typeface="+mn-lt"/>
                <a:cs typeface="+mn-lt"/>
              </a:rPr>
              <a:t>New security measures are needed to protect against deep learning-based side-channel attacks.</a:t>
            </a:r>
            <a:endParaRPr lang="en-US" dirty="0">
              <a:latin typeface="Calisto MT" pitchFamily="18" charset="0"/>
              <a:ea typeface="+mn-lt"/>
              <a:cs typeface="+mn-lt"/>
            </a:endParaRPr>
          </a:p>
          <a:p>
            <a:pPr marL="456565" lvl="1"/>
            <a:endParaRPr lang="en-US" sz="2000" dirty="0">
              <a:cs typeface="Calibri"/>
            </a:endParaRPr>
          </a:p>
          <a:p>
            <a:pPr>
              <a:buFont typeface="Arial"/>
              <a:buChar char="•"/>
            </a:pPr>
            <a:endParaRPr lang="en-US" sz="2000" dirty="0">
              <a:cs typeface="Calibri"/>
            </a:endParaRPr>
          </a:p>
          <a:p>
            <a:pPr>
              <a:buFont typeface="Arial"/>
              <a:buChar char="•"/>
            </a:pPr>
            <a:endParaRPr lang="en-US" sz="2000" dirty="0">
              <a:cs typeface="Calibri"/>
            </a:endParaRPr>
          </a:p>
          <a:p>
            <a:pPr marL="342900" indent="-342900">
              <a:buFont typeface="Arial"/>
              <a:buChar char="•"/>
            </a:pPr>
            <a:endParaRPr lang="en-US" sz="2000" b="1" dirty="0">
              <a:cs typeface="Calibri"/>
            </a:endParaRPr>
          </a:p>
          <a:p>
            <a:pPr marL="342900" indent="-342900">
              <a:buFont typeface="Arial"/>
              <a:buChar char="•"/>
            </a:pPr>
            <a:endParaRPr lang="en-US" sz="2000" dirty="0">
              <a:cs typeface="Calibri"/>
            </a:endParaRPr>
          </a:p>
        </p:txBody>
      </p:sp>
    </p:spTree>
    <p:extLst>
      <p:ext uri="{BB962C8B-B14F-4D97-AF65-F5344CB8AC3E}">
        <p14:creationId xmlns:p14="http://schemas.microsoft.com/office/powerpoint/2010/main" val="31893133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73409D-E40B-B653-201E-34E81878301C}"/>
              </a:ext>
            </a:extLst>
          </p:cNvPr>
          <p:cNvSpPr txBox="1"/>
          <p:nvPr/>
        </p:nvSpPr>
        <p:spPr>
          <a:xfrm>
            <a:off x="506185" y="375557"/>
            <a:ext cx="10891157"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latin typeface="Calisto MT" pitchFamily="18" charset="0"/>
                <a:cs typeface="Calibri"/>
              </a:rPr>
              <a:t>FUTURE WORK</a:t>
            </a:r>
          </a:p>
          <a:p>
            <a:endParaRPr lang="en-US" sz="2800" b="1" u="sng" dirty="0">
              <a:latin typeface="Calisto MT" pitchFamily="18" charset="0"/>
              <a:cs typeface="Calibri"/>
            </a:endParaRPr>
          </a:p>
          <a:p>
            <a:pPr marL="285750" indent="-285750">
              <a:buFont typeface="Wingdings"/>
              <a:buChar char="q"/>
            </a:pPr>
            <a:r>
              <a:rPr lang="en-US" sz="2000" dirty="0">
                <a:latin typeface="Calisto MT" pitchFamily="18" charset="0"/>
                <a:ea typeface="+mn-lt"/>
                <a:cs typeface="+mn-lt"/>
              </a:rPr>
              <a:t>This thesis reveal that traditional masking and shuffling countermeasures may be inadequate in sufficiently protecting software implementations against side-channel attacks. However, masking can be an effective technique for protecting hardware implementations, shares are processed in parallel and synchronization is ensured.</a:t>
            </a:r>
            <a:endParaRPr lang="en-US" sz="2000" dirty="0">
              <a:latin typeface="Calisto MT" pitchFamily="18" charset="0"/>
              <a:cs typeface="Calibri"/>
            </a:endParaRPr>
          </a:p>
          <a:p>
            <a:pPr marL="285750" indent="-285750">
              <a:buFont typeface="Wingdings"/>
              <a:buChar char="q"/>
            </a:pPr>
            <a:r>
              <a:rPr lang="en-US" sz="2000" dirty="0">
                <a:latin typeface="Calisto MT" pitchFamily="18" charset="0"/>
                <a:ea typeface="+mn-lt"/>
                <a:cs typeface="+mn-lt"/>
              </a:rPr>
              <a:t>To enhance the protection of software implementations, a possible approach is to increase the attack difficulty by accumulating multiple bits of a sensitive variable into a register before writing them in memory, the more bits that are accumulated, the more challenging it becomes to extract the sensitive variable.</a:t>
            </a:r>
          </a:p>
          <a:p>
            <a:pPr marL="285750" indent="-285750">
              <a:buFont typeface="Wingdings"/>
              <a:buChar char="q"/>
            </a:pPr>
            <a:r>
              <a:rPr lang="en-US" sz="2000" dirty="0">
                <a:latin typeface="Calisto MT" pitchFamily="18" charset="0"/>
                <a:ea typeface="+mn-lt"/>
                <a:cs typeface="+mn-lt"/>
              </a:rPr>
              <a:t>Although, accumulating a single byte may not provide sufficient protection since a multiple-bit error injection method could potentially extract the bytes.</a:t>
            </a:r>
          </a:p>
          <a:p>
            <a:pPr marL="285750" indent="-285750">
              <a:buFont typeface="Wingdings"/>
              <a:buChar char="q"/>
            </a:pPr>
            <a:r>
              <a:rPr lang="en-US" sz="2000" dirty="0">
                <a:latin typeface="Calisto MT" pitchFamily="18" charset="0"/>
                <a:ea typeface="+mn-lt"/>
                <a:cs typeface="+mn-lt"/>
              </a:rPr>
              <a:t>A good rule of thumb is to choose an accumulation size n that is too large for a good 2n-class neural network model to be trained. It is also worth noting that the bound on the required size of n is likely to increase with further advances in deep learning, similar to how the secret key size increases as attacks become more sophisticated.</a:t>
            </a:r>
            <a:endParaRPr lang="en-US" sz="2000" dirty="0">
              <a:latin typeface="Calisto MT" pitchFamily="18" charset="0"/>
              <a:cs typeface="Calibri"/>
            </a:endParaRPr>
          </a:p>
        </p:txBody>
      </p:sp>
    </p:spTree>
    <p:extLst>
      <p:ext uri="{BB962C8B-B14F-4D97-AF65-F5344CB8AC3E}">
        <p14:creationId xmlns:p14="http://schemas.microsoft.com/office/powerpoint/2010/main" val="3841003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16589"/>
            <a:ext cx="12191998" cy="6901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080400" y="823336"/>
            <a:ext cx="7192372" cy="1477323"/>
          </a:xfrm>
          <a:prstGeom prst="rect">
            <a:avLst/>
          </a:prstGeom>
          <a:noFill/>
        </p:spPr>
        <p:txBody>
          <a:bodyPr wrap="square" lIns="91436" tIns="45718" rIns="91436" bIns="45718" rtlCol="0">
            <a:spAutoFit/>
          </a:bodyPr>
          <a:lstStyle/>
          <a:p>
            <a:pPr marL="342885" indent="-342885">
              <a:buAutoNum type="alphaUcPeriod"/>
            </a:pPr>
            <a:r>
              <a:rPr lang="en-GB" b="1" dirty="0">
                <a:solidFill>
                  <a:srgbClr val="FFC000"/>
                </a:solidFill>
                <a:latin typeface="Calisto MT" pitchFamily="18" charset="0"/>
              </a:rPr>
              <a:t>DATA COLLECTION AND SAMPLE :</a:t>
            </a:r>
          </a:p>
          <a:p>
            <a:endParaRPr lang="en-GB" b="1" dirty="0">
              <a:solidFill>
                <a:schemeClr val="bg1"/>
              </a:solidFill>
              <a:latin typeface="Calisto MT" pitchFamily="18" charset="0"/>
            </a:endParaRPr>
          </a:p>
          <a:p>
            <a:r>
              <a:rPr lang="en-GB" dirty="0">
                <a:solidFill>
                  <a:schemeClr val="bg1"/>
                </a:solidFill>
                <a:latin typeface="Calisto MT" pitchFamily="18" charset="0"/>
              </a:rPr>
              <a:t>We used the Web Of Science – WOS core collection database for extracting</a:t>
            </a:r>
            <a:r>
              <a:rPr lang="en-GB" b="1" dirty="0">
                <a:solidFill>
                  <a:schemeClr val="bg1"/>
                </a:solidFill>
                <a:latin typeface="Calisto MT" pitchFamily="18" charset="0"/>
              </a:rPr>
              <a:t> </a:t>
            </a:r>
            <a:r>
              <a:rPr lang="en-GB" dirty="0">
                <a:solidFill>
                  <a:schemeClr val="bg1"/>
                </a:solidFill>
                <a:latin typeface="Calisto MT" pitchFamily="18" charset="0"/>
              </a:rPr>
              <a:t>the articles related to QC. The sample contains 14132 articles</a:t>
            </a:r>
          </a:p>
          <a:p>
            <a:r>
              <a:rPr lang="en-GB" dirty="0">
                <a:solidFill>
                  <a:schemeClr val="bg1"/>
                </a:solidFill>
                <a:latin typeface="Calisto MT" pitchFamily="18" charset="0"/>
              </a:rPr>
              <a:t>split into three timespan periods :1990 – 2000; 2001 – 2010; 2011 – 2020. </a:t>
            </a:r>
            <a:endParaRPr lang="en-IN" dirty="0">
              <a:solidFill>
                <a:schemeClr val="bg1"/>
              </a:solidFill>
              <a:latin typeface="Calisto MT" pitchFamily="18" charset="0"/>
            </a:endParaRPr>
          </a:p>
        </p:txBody>
      </p:sp>
      <p:sp>
        <p:nvSpPr>
          <p:cNvPr id="5" name="TextBox 4"/>
          <p:cNvSpPr txBox="1"/>
          <p:nvPr/>
        </p:nvSpPr>
        <p:spPr>
          <a:xfrm>
            <a:off x="1897042" y="2606713"/>
            <a:ext cx="8543498" cy="1754326"/>
          </a:xfrm>
          <a:prstGeom prst="rect">
            <a:avLst/>
          </a:prstGeom>
          <a:noFill/>
        </p:spPr>
        <p:txBody>
          <a:bodyPr wrap="square" lIns="91436" tIns="45718" rIns="91436" bIns="45718" rtlCol="0">
            <a:spAutoFit/>
          </a:bodyPr>
          <a:lstStyle/>
          <a:p>
            <a:r>
              <a:rPr lang="en-GB" b="1" dirty="0">
                <a:solidFill>
                  <a:srgbClr val="FFC000"/>
                </a:solidFill>
                <a:latin typeface="Calisto MT" pitchFamily="18" charset="0"/>
              </a:rPr>
              <a:t>B. DATA PROCESSING AND ANALYSIS : </a:t>
            </a:r>
          </a:p>
          <a:p>
            <a:endParaRPr lang="en-GB" b="1" dirty="0">
              <a:solidFill>
                <a:schemeClr val="bg1"/>
              </a:solidFill>
              <a:latin typeface="Calisto MT" pitchFamily="18" charset="0"/>
            </a:endParaRPr>
          </a:p>
          <a:p>
            <a:r>
              <a:rPr lang="en-GB" dirty="0">
                <a:solidFill>
                  <a:schemeClr val="bg1"/>
                </a:solidFill>
                <a:latin typeface="Calisto MT" pitchFamily="18" charset="0"/>
              </a:rPr>
              <a:t>First, we used originals keywords of articles (DEs) tag as the basis for the detection of technologies related to QC. Second , we have done the cleaning of data for constructing the network. We kept only the key phrases combined with the word “Quantum”.</a:t>
            </a:r>
            <a:endParaRPr lang="en-IN" dirty="0">
              <a:solidFill>
                <a:schemeClr val="bg1"/>
              </a:solidFill>
              <a:latin typeface="Calisto MT" pitchFamily="18" charset="0"/>
            </a:endParaRPr>
          </a:p>
        </p:txBody>
      </p:sp>
      <p:sp>
        <p:nvSpPr>
          <p:cNvPr id="6" name="TextBox 5"/>
          <p:cNvSpPr txBox="1"/>
          <p:nvPr/>
        </p:nvSpPr>
        <p:spPr>
          <a:xfrm>
            <a:off x="982630" y="4449164"/>
            <a:ext cx="6196082" cy="1754322"/>
          </a:xfrm>
          <a:prstGeom prst="rect">
            <a:avLst/>
          </a:prstGeom>
          <a:noFill/>
        </p:spPr>
        <p:txBody>
          <a:bodyPr wrap="square" lIns="91436" tIns="45718" rIns="91436" bIns="45718" rtlCol="0">
            <a:spAutoFit/>
          </a:bodyPr>
          <a:lstStyle/>
          <a:p>
            <a:r>
              <a:rPr lang="en-GB" b="1" dirty="0">
                <a:solidFill>
                  <a:srgbClr val="FFC000"/>
                </a:solidFill>
                <a:latin typeface="Calisto MT" pitchFamily="18" charset="0"/>
              </a:rPr>
              <a:t>C. CREATION AND EXPLORATION OF NETWORKS : </a:t>
            </a:r>
          </a:p>
          <a:p>
            <a:endParaRPr lang="en-GB" b="1" dirty="0">
              <a:solidFill>
                <a:schemeClr val="bg1"/>
              </a:solidFill>
              <a:latin typeface="Calisto MT" pitchFamily="18" charset="0"/>
            </a:endParaRPr>
          </a:p>
          <a:p>
            <a:r>
              <a:rPr lang="en-GB" dirty="0">
                <a:solidFill>
                  <a:schemeClr val="bg1"/>
                </a:solidFill>
                <a:latin typeface="Calisto MT" pitchFamily="18" charset="0"/>
              </a:rPr>
              <a:t>Finally, we generated co-occurrences networks by SCI2 Tool V.1.3 software and imported them as a GraphMl format file into Gephi software version 3.6.5 to visualize and analyse the networks for each period under study.</a:t>
            </a:r>
            <a:endParaRPr lang="en-IN" b="1" dirty="0">
              <a:solidFill>
                <a:schemeClr val="bg1"/>
              </a:solidFill>
              <a:latin typeface="Calisto MT" pitchFamily="18" charset="0"/>
            </a:endParaRPr>
          </a:p>
        </p:txBody>
      </p:sp>
    </p:spTree>
    <p:extLst>
      <p:ext uri="{BB962C8B-B14F-4D97-AF65-F5344CB8AC3E}">
        <p14:creationId xmlns:p14="http://schemas.microsoft.com/office/powerpoint/2010/main" val="1895363000"/>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3065</TotalTime>
  <Words>6852</Words>
  <Application>Microsoft Office PowerPoint</Application>
  <PresentationFormat>Widescreen</PresentationFormat>
  <Paragraphs>1112</Paragraphs>
  <Slides>81</Slides>
  <Notes>0</Notes>
  <HiddenSlides>0</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Quantum Cryptography</vt:lpstr>
      <vt:lpstr>History</vt:lpstr>
      <vt:lpstr>PowerPoint Presentation</vt:lpstr>
      <vt:lpstr>PowerPoint Presentation</vt:lpstr>
      <vt:lpstr>Evolution of Quantum Computing : </vt:lpstr>
      <vt:lpstr>Theoretical Framework</vt:lpstr>
      <vt:lpstr>PowerPoint Presentation</vt:lpstr>
      <vt:lpstr>MATERIAL AND METHOD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USER</cp:lastModifiedBy>
  <cp:revision>1303</cp:revision>
  <dcterms:created xsi:type="dcterms:W3CDTF">2023-10-29T07:09:00Z</dcterms:created>
  <dcterms:modified xsi:type="dcterms:W3CDTF">2024-05-22T18:44:17Z</dcterms:modified>
</cp:coreProperties>
</file>